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27"/>
  </p:notesMasterIdLst>
  <p:sldIdLst>
    <p:sldId id="278" r:id="rId2"/>
    <p:sldId id="276" r:id="rId3"/>
    <p:sldId id="349" r:id="rId4"/>
    <p:sldId id="350" r:id="rId5"/>
    <p:sldId id="290" r:id="rId6"/>
    <p:sldId id="291" r:id="rId7"/>
    <p:sldId id="287" r:id="rId8"/>
    <p:sldId id="327" r:id="rId9"/>
    <p:sldId id="329" r:id="rId10"/>
    <p:sldId id="330" r:id="rId11"/>
    <p:sldId id="331" r:id="rId12"/>
    <p:sldId id="295" r:id="rId13"/>
    <p:sldId id="296" r:id="rId14"/>
    <p:sldId id="348" r:id="rId15"/>
    <p:sldId id="338" r:id="rId16"/>
    <p:sldId id="334" r:id="rId17"/>
    <p:sldId id="342" r:id="rId18"/>
    <p:sldId id="345" r:id="rId19"/>
    <p:sldId id="347" r:id="rId20"/>
    <p:sldId id="292" r:id="rId21"/>
    <p:sldId id="307" r:id="rId22"/>
    <p:sldId id="293" r:id="rId23"/>
    <p:sldId id="288" r:id="rId24"/>
    <p:sldId id="326" r:id="rId25"/>
    <p:sldId id="346" r:id="rId2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057400" algn="l" defTabSz="685800" rtl="0" eaLnBrk="1" latinLnBrk="0" hangingPunct="1"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400300" algn="l" defTabSz="685800" rtl="0" eaLnBrk="1" latinLnBrk="0" hangingPunct="1"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743200" algn="l" defTabSz="685800" rtl="0" eaLnBrk="1" latinLnBrk="0" hangingPunct="1">
      <a:defRPr sz="105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C5E"/>
    <a:srgbClr val="003CA0"/>
    <a:srgbClr val="0E47A5"/>
    <a:srgbClr val="00577A"/>
    <a:srgbClr val="88704A"/>
    <a:srgbClr val="E8E1D0"/>
    <a:srgbClr val="DBC273"/>
    <a:srgbClr val="CCA93A"/>
    <a:srgbClr val="00C2F0"/>
    <a:srgbClr val="FD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>
        <p:scale>
          <a:sx n="112" d="100"/>
          <a:sy n="112" d="100"/>
        </p:scale>
        <p:origin x="-9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7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17E6D-F050-46BE-928D-7E56517A01B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3B4F-A834-47CC-B468-34C2FDF3E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1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652E0-3D77-4AA5-8BFA-E4EF01C796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12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652E0-3D77-4AA5-8BFA-E4EF01C796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51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652E0-3D77-4AA5-8BFA-E4EF01C796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BB8AA-1D0C-4F56-B94C-E3E547008D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29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BB8AA-1D0C-4F56-B94C-E3E547008D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4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4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BB8AA-1D0C-4F56-B94C-E3E547008D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4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652E0-3D77-4AA5-8BFA-E4EF01C796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0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652E0-3D77-4AA5-8BFA-E4EF01C796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02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4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603853-C3CA-6D7C-F7D7-9AC8B052E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9143993" cy="3924297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2455" y="1251220"/>
            <a:ext cx="6940279" cy="1986655"/>
          </a:xfrm>
          <a:effectLst>
            <a:outerShdw blurRad="25400" dist="25400" dir="2700000" algn="tl" rotWithShape="0">
              <a:srgbClr val="003B8A"/>
            </a:outerShdw>
          </a:effectLst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34518" y="4017023"/>
            <a:ext cx="8072203" cy="832295"/>
          </a:xfrm>
          <a:noFill/>
        </p:spPr>
        <p:txBody>
          <a:bodyPr anchor="ctr"/>
          <a:lstStyle>
            <a:lvl1pPr marL="0" indent="0" algn="r">
              <a:buFont typeface="Arial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" name="Прямоугольник 19">
            <a:extLst>
              <a:ext uri="{FF2B5EF4-FFF2-40B4-BE49-F238E27FC236}">
                <a16:creationId xmlns:a16="http://schemas.microsoft.com/office/drawing/2014/main" xmlns="" id="{FAE0D09B-A1D7-D584-77CD-9DBBC9C9094C}"/>
              </a:ext>
            </a:extLst>
          </p:cNvPr>
          <p:cNvSpPr/>
          <p:nvPr userDrawn="1"/>
        </p:nvSpPr>
        <p:spPr bwMode="auto">
          <a:xfrm>
            <a:off x="655059" y="209863"/>
            <a:ext cx="8241291" cy="4762672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508578"/>
                  <a:pt x="0" y="2888190"/>
                </a:cubicBezTo>
              </a:path>
            </a:pathLst>
          </a:custGeom>
          <a:noFill/>
          <a:ln w="22225" cap="flat" cmpd="sng" algn="ctr">
            <a:gradFill flip="none" rotWithShape="1">
              <a:gsLst>
                <a:gs pos="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7959270-772C-3DE4-E843-44CF193343DE}"/>
              </a:ext>
            </a:extLst>
          </p:cNvPr>
          <p:cNvGrpSpPr/>
          <p:nvPr userDrawn="1"/>
        </p:nvGrpSpPr>
        <p:grpSpPr>
          <a:xfrm>
            <a:off x="322455" y="492161"/>
            <a:ext cx="620238" cy="702072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B89FF017-5B5B-6244-0D16-6562D677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523C6DE-F8A0-F498-DE17-A8B3D53CC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87478C-C63E-A4C9-99CD-404EB90A07AE}"/>
              </a:ext>
            </a:extLst>
          </p:cNvPr>
          <p:cNvSpPr txBox="1"/>
          <p:nvPr userDrawn="1"/>
        </p:nvSpPr>
        <p:spPr>
          <a:xfrm>
            <a:off x="937534" y="512166"/>
            <a:ext cx="379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Системный оператор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Единой энергетической системы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200" b="1" cap="all" spc="3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Russian Power System Operator</a:t>
            </a:r>
            <a:endParaRPr lang="ru-RU" sz="1200" b="1" cap="all" spc="30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4145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01A195-8886-5CD4-9BAC-BFA97563D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19075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740F2-3D2F-7F6D-46D5-E660923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93" y="832670"/>
            <a:ext cx="6542834" cy="3243739"/>
          </a:xfrm>
        </p:spPr>
        <p:txBody>
          <a:bodyPr/>
          <a:lstStyle>
            <a:lvl1pPr>
              <a:defRPr sz="2800" b="0" cap="all" baseline="0">
                <a:solidFill>
                  <a:srgbClr val="88704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A11C10-9620-AC4C-45D6-C303EC00E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05C15C-5175-CBE1-B5C0-28F21ABB70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>
                <a:solidFill>
                  <a:srgbClr val="003CA0"/>
                </a:solidFill>
              </a:defRPr>
            </a:lvl1pPr>
          </a:lstStyle>
          <a:p>
            <a:fld id="{97295267-F98D-45D9-ABB7-DCC0B0F70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xmlns="" id="{40793E19-1AFC-C9BE-73F4-944AAB2EDE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rgbClr val="A88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43865490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740F2-3D2F-7F6D-46D5-E660923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93" y="1256428"/>
            <a:ext cx="6542834" cy="2819981"/>
          </a:xfrm>
        </p:spPr>
        <p:txBody>
          <a:bodyPr/>
          <a:lstStyle>
            <a:lvl1pPr>
              <a:defRPr sz="2800" b="0" cap="all" baseline="0">
                <a:solidFill>
                  <a:srgbClr val="88704A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A11C10-9620-AC4C-45D6-C303EC00E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0A5AC71A-1517-3C6C-7485-87F805C5F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-1"/>
            <a:ext cx="2197685" cy="51435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BA208B6-D967-ACA0-3CC7-7C2E66C493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071" y="1"/>
            <a:ext cx="370057" cy="832669"/>
          </a:xfrm>
          <a:solidFill>
            <a:srgbClr val="EAE4D6"/>
          </a:solidFill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xmlns="" id="{F9F94D92-D131-44FA-C3F3-207E3759B6F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rgbClr val="BC9C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032853310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740F2-3D2F-7F6D-46D5-E660923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93" y="1256428"/>
            <a:ext cx="6542834" cy="2819981"/>
          </a:xfrm>
        </p:spPr>
        <p:txBody>
          <a:bodyPr/>
          <a:lstStyle>
            <a:lvl1pPr>
              <a:defRPr sz="2800" b="0" cap="all" baseline="0">
                <a:solidFill>
                  <a:srgbClr val="00A1D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A11C10-9620-AC4C-45D6-C303EC00E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0A5AC71A-1517-3C6C-7485-87F805C5F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-1"/>
            <a:ext cx="2197685" cy="51435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BA208B6-D967-ACA0-3CC7-7C2E66C493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071" y="1"/>
            <a:ext cx="370057" cy="832669"/>
          </a:xfrm>
          <a:solidFill>
            <a:srgbClr val="EAE4D6"/>
          </a:solidFill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xmlns="" id="{F9F94D92-D131-44FA-C3F3-207E3759B6F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rgbClr val="00A1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996060155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A11C10-9620-AC4C-45D6-C303EC00E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0A5AC71A-1517-3C6C-7485-87F805C5F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-1"/>
            <a:ext cx="2197685" cy="51435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BA208B6-D967-ACA0-3CC7-7C2E66C493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071" y="1"/>
            <a:ext cx="370057" cy="832669"/>
          </a:xfrm>
          <a:solidFill>
            <a:srgbClr val="EAE4D6"/>
          </a:solidFill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xmlns="" id="{F9F94D92-D131-44FA-C3F3-207E3759B6F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rgbClr val="BC9C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1023059-7C96-9CA5-542D-C322F3971936}"/>
              </a:ext>
            </a:extLst>
          </p:cNvPr>
          <p:cNvGrpSpPr/>
          <p:nvPr userDrawn="1"/>
        </p:nvGrpSpPr>
        <p:grpSpPr>
          <a:xfrm>
            <a:off x="2359293" y="68893"/>
            <a:ext cx="620238" cy="702072"/>
            <a:chOff x="2481263" y="212726"/>
            <a:chExt cx="4175126" cy="472598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2DDCE6D3-8A3C-09AE-DDB0-C8EE82EF5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0CD94F21-2C5F-56F5-752D-990C9EC92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adFill>
              <a:gsLst>
                <a:gs pos="28000">
                  <a:srgbClr val="A88C5E"/>
                </a:gs>
                <a:gs pos="100000">
                  <a:srgbClr val="DBC273"/>
                </a:gs>
              </a:gsLst>
              <a:lin ang="189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409842C-390B-60FD-C160-762996E22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5938" y="1162050"/>
            <a:ext cx="6466182" cy="3539370"/>
          </a:xfrm>
        </p:spPr>
        <p:txBody>
          <a:bodyPr/>
          <a:lstStyle>
            <a:lvl1pPr marL="285750" indent="-285750">
              <a:buClr>
                <a:srgbClr val="88704A"/>
              </a:buClr>
              <a:buFont typeface="Wingdings" panose="05000000000000000000" pitchFamily="2" charset="2"/>
              <a:buChar char="§"/>
              <a:defRPr b="0" cap="none" baseline="0">
                <a:solidFill>
                  <a:schemeClr val="tx1"/>
                </a:solidFill>
              </a:defRPr>
            </a:lvl1pPr>
            <a:lvl2pPr marL="719120" indent="-269868">
              <a:buClr>
                <a:srgbClr val="88704A"/>
              </a:buClr>
              <a:buFont typeface="Wingdings" panose="05000000000000000000" pitchFamily="2" charset="2"/>
              <a:buChar char="§"/>
              <a:defRPr/>
            </a:lvl2pPr>
            <a:lvl3pPr marL="1077886" indent="-179384">
              <a:buClr>
                <a:srgbClr val="88704A"/>
              </a:buClr>
              <a:buFont typeface="Wingdings" panose="05000000000000000000" pitchFamily="2" charset="2"/>
              <a:buChar char="§"/>
              <a:defRPr/>
            </a:lvl3pPr>
            <a:lvl4pPr marL="1436652" indent="-179384">
              <a:buClr>
                <a:srgbClr val="88704A"/>
              </a:buClr>
              <a:buFont typeface="Wingdings" panose="05000000000000000000" pitchFamily="2" charset="2"/>
              <a:buChar char="§"/>
              <a:defRPr/>
            </a:lvl4pPr>
            <a:lvl5pPr marL="1795418" indent="-179384">
              <a:buClr>
                <a:srgbClr val="88704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82ED42B3-3D83-78F7-A378-86B8960DC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56175" y="68892"/>
            <a:ext cx="5475893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8516725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071" y="1"/>
            <a:ext cx="370057" cy="832669"/>
          </a:xfrm>
          <a:solidFill>
            <a:srgbClr val="EAE4D6"/>
          </a:solidFill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91E03A5-1F39-5FEC-9EB0-023E58061006}"/>
              </a:ext>
            </a:extLst>
          </p:cNvPr>
          <p:cNvGrpSpPr/>
          <p:nvPr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2056746D-102B-E0B2-8A7F-6D41643C5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3234738C-3A56-3601-6F60-3A9939DDB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605711333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25575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2FC4F6-2256-5BDF-8D91-997E09A80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9143993" cy="3924297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2455" y="1251220"/>
            <a:ext cx="6940279" cy="1986655"/>
          </a:xfrm>
          <a:effectLst>
            <a:outerShdw blurRad="25400" dist="25400" dir="2700000" algn="tl" rotWithShape="0">
              <a:srgbClr val="003B8A"/>
            </a:outerShdw>
          </a:effectLst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34518" y="4017023"/>
            <a:ext cx="8072203" cy="832295"/>
          </a:xfrm>
          <a:noFill/>
        </p:spPr>
        <p:txBody>
          <a:bodyPr anchor="ctr"/>
          <a:lstStyle>
            <a:lvl1pPr marL="0" indent="0" algn="r">
              <a:buFont typeface="Arial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7959270-772C-3DE4-E843-44CF193343DE}"/>
              </a:ext>
            </a:extLst>
          </p:cNvPr>
          <p:cNvGrpSpPr/>
          <p:nvPr userDrawn="1"/>
        </p:nvGrpSpPr>
        <p:grpSpPr>
          <a:xfrm>
            <a:off x="322455" y="492161"/>
            <a:ext cx="620238" cy="702072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B89FF017-5B5B-6244-0D16-6562D677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523C6DE-F8A0-F498-DE17-A8B3D53CC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87478C-C63E-A4C9-99CD-404EB90A07AE}"/>
              </a:ext>
            </a:extLst>
          </p:cNvPr>
          <p:cNvSpPr txBox="1"/>
          <p:nvPr userDrawn="1"/>
        </p:nvSpPr>
        <p:spPr>
          <a:xfrm>
            <a:off x="937534" y="512166"/>
            <a:ext cx="379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Системный оператор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2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Единой энергетической системы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200" b="1" cap="all" spc="3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Russian Power System Operator</a:t>
            </a:r>
            <a:endParaRPr lang="ru-RU" sz="1200" b="1" cap="all" spc="30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9">
            <a:extLst>
              <a:ext uri="{FF2B5EF4-FFF2-40B4-BE49-F238E27FC236}">
                <a16:creationId xmlns:a16="http://schemas.microsoft.com/office/drawing/2014/main" xmlns="" id="{00EDA307-32A2-FE41-2ECC-DD86AA7A491F}"/>
              </a:ext>
            </a:extLst>
          </p:cNvPr>
          <p:cNvSpPr/>
          <p:nvPr userDrawn="1"/>
        </p:nvSpPr>
        <p:spPr bwMode="auto">
          <a:xfrm>
            <a:off x="655059" y="209863"/>
            <a:ext cx="8241291" cy="4762672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508578"/>
                  <a:pt x="0" y="2888190"/>
                </a:cubicBezTo>
              </a:path>
            </a:pathLst>
          </a:custGeom>
          <a:noFill/>
          <a:ln w="22225" cap="flat" cmpd="sng" algn="ctr">
            <a:solidFill>
              <a:srgbClr val="00C2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375140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0" cap="all" baseline="0">
                <a:solidFill>
                  <a:srgbClr val="88704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24" y="963052"/>
            <a:ext cx="8694604" cy="3985084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2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1477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96192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100" y="1018162"/>
            <a:ext cx="4251895" cy="4011038"/>
          </a:xfrm>
        </p:spPr>
        <p:txBody>
          <a:bodyPr/>
          <a:lstStyle>
            <a:lvl1pPr>
              <a:buClr>
                <a:srgbClr val="A88C5E"/>
              </a:buClr>
              <a:defRPr sz="1600">
                <a:solidFill>
                  <a:srgbClr val="88704A"/>
                </a:solidFill>
              </a:defRPr>
            </a:lvl1pPr>
            <a:lvl2pPr>
              <a:defRPr sz="1400"/>
            </a:lvl2pPr>
            <a:lvl3pPr>
              <a:buClr>
                <a:schemeClr val="tx1"/>
              </a:buClr>
              <a:defRPr sz="1200"/>
            </a:lvl3pPr>
            <a:lvl4pPr>
              <a:buClr>
                <a:schemeClr val="tx1"/>
              </a:buClr>
              <a:defRPr sz="1100"/>
            </a:lvl4pPr>
            <a:lvl5pPr>
              <a:buClr>
                <a:schemeClr val="tx1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670" y="1018162"/>
            <a:ext cx="4253457" cy="4011038"/>
          </a:xfrm>
        </p:spPr>
        <p:txBody>
          <a:bodyPr/>
          <a:lstStyle>
            <a:lvl1pPr>
              <a:buClr>
                <a:srgbClr val="A88C5E"/>
              </a:buClr>
              <a:defRPr sz="1600">
                <a:solidFill>
                  <a:srgbClr val="88704A"/>
                </a:solidFill>
              </a:defRPr>
            </a:lvl1pPr>
            <a:lvl2pPr>
              <a:defRPr sz="1400"/>
            </a:lvl2pPr>
            <a:lvl3pPr>
              <a:buClr>
                <a:schemeClr val="tx1"/>
              </a:buClr>
              <a:defRPr sz="1200"/>
            </a:lvl3pPr>
            <a:lvl4pPr>
              <a:buClr>
                <a:schemeClr val="tx1"/>
              </a:buClr>
              <a:defRPr sz="1100"/>
            </a:lvl4pPr>
            <a:lvl5pPr>
              <a:buClr>
                <a:schemeClr val="tx1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1856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864" y="911422"/>
            <a:ext cx="4040188" cy="479822"/>
          </a:xfrm>
        </p:spPr>
        <p:txBody>
          <a:bodyPr anchor="ctr"/>
          <a:lstStyle>
            <a:lvl1pPr marL="0" indent="0">
              <a:buNone/>
              <a:defRPr sz="1600" b="1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864" y="1403462"/>
            <a:ext cx="4040188" cy="3570616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marL="630238" indent="-180975">
              <a:spcBef>
                <a:spcPts val="30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7699" y="911422"/>
            <a:ext cx="4041775" cy="479822"/>
          </a:xfrm>
        </p:spPr>
        <p:txBody>
          <a:bodyPr anchor="ctr"/>
          <a:lstStyle>
            <a:lvl1pPr marL="0" indent="0">
              <a:buNone/>
              <a:defRPr sz="1600" b="1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7699" y="1403462"/>
            <a:ext cx="4041775" cy="3570616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marL="630238" indent="-180975">
              <a:spcBef>
                <a:spcPts val="30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891ECDC-66AA-A293-C27E-195B7BDB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6377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4427289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88704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9364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00A1D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989CA8"/>
                </a:solidFill>
              </a:defRPr>
            </a:lvl1pPr>
          </a:lstStyle>
          <a:p>
            <a:fld id="{97295267-F98D-45D9-ABB7-DCC0B0F700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2DD3703-68FC-06EB-955E-4C66D41A6A6C}"/>
              </a:ext>
            </a:extLst>
          </p:cNvPr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  <a:solidFill>
            <a:srgbClr val="2F3247"/>
          </a:solidFill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EBF3F086-41E0-F46D-7975-84530D5A3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1E4B34F8-3E07-BA3F-1BD1-DFD9828A0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1915496540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01A195-8886-5CD4-9BAC-BFA97563D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19075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740F2-3D2F-7F6D-46D5-E660923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93" y="832670"/>
            <a:ext cx="6542834" cy="3243739"/>
          </a:xfrm>
        </p:spPr>
        <p:txBody>
          <a:bodyPr/>
          <a:lstStyle>
            <a:lvl1pPr>
              <a:defRPr sz="2800" b="0" cap="all" baseline="0">
                <a:solidFill>
                  <a:srgbClr val="00C2F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A11C10-9620-AC4C-45D6-C303EC00E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05C15C-5175-CBE1-B5C0-28F21ABB70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89CA8"/>
                </a:solidFill>
              </a:defRPr>
            </a:lvl1pPr>
          </a:lstStyle>
          <a:p>
            <a:fld id="{97295267-F98D-45D9-ABB7-DCC0B0F70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xmlns="" id="{40793E19-1AFC-C9BE-73F4-944AAB2EDE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rgbClr val="00C2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58241211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963053"/>
            <a:ext cx="8796337" cy="38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3124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B8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adFill flip="none" rotWithShape="1">
              <a:gsLst>
                <a:gs pos="2800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3579" y="68892"/>
            <a:ext cx="7688490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A7C572-250D-9907-8E80-1BAF30CE2951}"/>
              </a:ext>
            </a:extLst>
          </p:cNvPr>
          <p:cNvSpPr/>
          <p:nvPr/>
        </p:nvSpPr>
        <p:spPr bwMode="auto">
          <a:xfrm>
            <a:off x="8532072" y="2"/>
            <a:ext cx="370056" cy="832669"/>
          </a:xfrm>
          <a:prstGeom prst="rect">
            <a:avLst/>
          </a:prstGeom>
          <a:solidFill>
            <a:srgbClr val="EAE4D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61" indent="-269861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071" y="68893"/>
            <a:ext cx="370057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>
                <a:solidFill>
                  <a:srgbClr val="A88C5E"/>
                </a:solidFill>
                <a:latin typeface="Century Gothic" panose="020B0502020202020204" pitchFamily="34" charset="0"/>
              </a:defRPr>
            </a:lvl1pPr>
          </a:lstStyle>
          <a:p>
            <a:fld id="{97295267-F98D-45D9-ABB7-DCC0B0F70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0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91" r:id="rId8"/>
    <p:sldLayoutId id="2147483686" r:id="rId9"/>
    <p:sldLayoutId id="2147483688" r:id="rId10"/>
    <p:sldLayoutId id="2147483679" r:id="rId11"/>
    <p:sldLayoutId id="2147483689" r:id="rId12"/>
    <p:sldLayoutId id="2147483692" r:id="rId13"/>
    <p:sldLayoutId id="2147483680" r:id="rId14"/>
    <p:sldLayoutId id="2147483681" r:id="rId15"/>
  </p:sldLayoutIdLst>
  <p:transition>
    <p:split orient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cap="all" baseline="0">
          <a:solidFill>
            <a:srgbClr val="88704A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68" indent="-269868" algn="just" rtl="0" eaLnBrk="1" fontAlgn="base" hangingPunct="1">
        <a:spcBef>
          <a:spcPct val="20000"/>
        </a:spcBef>
        <a:spcAft>
          <a:spcPct val="0"/>
        </a:spcAft>
        <a:buClr>
          <a:srgbClr val="88704A"/>
        </a:buClr>
        <a:buFont typeface="Wingdings" panose="05000000000000000000" pitchFamily="2" charset="2"/>
        <a:buChar char="Ø"/>
        <a:defRPr sz="1600" b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19120" indent="-269868" algn="just" rtl="0" eaLnBrk="1" fontAlgn="base" hangingPunct="1">
        <a:spcBef>
          <a:spcPct val="20000"/>
        </a:spcBef>
        <a:spcAft>
          <a:spcPct val="0"/>
        </a:spcAft>
        <a:buClr>
          <a:srgbClr val="95642F"/>
        </a:buClr>
        <a:buSzPct val="85000"/>
        <a:buFont typeface="Wingdings" panose="05000000000000000000" pitchFamily="2" charset="2"/>
        <a:buChar char="§"/>
        <a:defRPr sz="1400" b="0">
          <a:solidFill>
            <a:schemeClr val="tx1"/>
          </a:solidFill>
          <a:latin typeface="Century Gothic" panose="020B0502020202020204" pitchFamily="34" charset="0"/>
        </a:defRPr>
      </a:lvl2pPr>
      <a:lvl3pPr marL="1077886" indent="-179384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b="0">
          <a:solidFill>
            <a:schemeClr val="tx1"/>
          </a:solidFill>
          <a:latin typeface="Century Gothic" panose="020B0502020202020204" pitchFamily="34" charset="0"/>
        </a:defRPr>
      </a:lvl3pPr>
      <a:lvl4pPr marL="1436652" indent="-179384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0">
          <a:solidFill>
            <a:schemeClr val="tx1"/>
          </a:solidFill>
          <a:latin typeface="Century Gothic" panose="020B0502020202020204" pitchFamily="34" charset="0"/>
        </a:defRPr>
      </a:lvl4pPr>
      <a:lvl5pPr marL="1795418" indent="-179384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0">
          <a:solidFill>
            <a:schemeClr val="tx1"/>
          </a:solidFill>
          <a:latin typeface="Century Gothic" panose="020B0502020202020204" pitchFamily="34" charset="0"/>
        </a:defRPr>
      </a:lvl5pPr>
      <a:lvl6pPr marL="2252607" indent="-179384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795" indent="-179384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6984" indent="-179384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173" indent="-179384" algn="just" rtl="0" eaLnBrk="1" fontAlgn="base" hangingPunct="1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-ups.ru/future-plan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D7D41DE-E0C0-C00E-416D-034B998A8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Новая система планирования перспективного развития электроэнергетики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2CC2784-A502-E550-2811-1BBA60E2B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Барановский Игорь Вячеславович</a:t>
            </a:r>
            <a:endParaRPr lang="ru-RU" b="1" dirty="0"/>
          </a:p>
          <a:p>
            <a:r>
              <a:rPr lang="ru-RU" dirty="0" smtClean="0"/>
              <a:t>Директор Филиала АО «СО ЕЭС» Балтийское РДУ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309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1C84B-022B-46DC-9985-24F8CBED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формирования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33A1F7-D9F4-4B0F-B97D-515A6B243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08C3C0EB-2196-4F77-8D35-7CE1F8EC6E15}" type="slidenum">
              <a:rPr lang="ru-RU" altLang="ru-RU"/>
              <a:pPr defTabSz="685800"/>
              <a:t>10</a:t>
            </a:fld>
            <a:endParaRPr lang="ru-RU" altLang="ru-RU"/>
          </a:p>
        </p:txBody>
      </p:sp>
      <p:graphicFrame>
        <p:nvGraphicFramePr>
          <p:cNvPr id="31" name="Таблица 18">
            <a:extLst>
              <a:ext uri="{FF2B5EF4-FFF2-40B4-BE49-F238E27FC236}">
                <a16:creationId xmlns:a16="http://schemas.microsoft.com/office/drawing/2014/main" xmlns="" id="{F043A7CD-AB0C-4DAE-BBCD-D726088F8A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2932" y="1570728"/>
          <a:ext cx="2829474" cy="22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474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129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Минэнерго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graphicFrame>
        <p:nvGraphicFramePr>
          <p:cNvPr id="32" name="Таблица 18">
            <a:extLst>
              <a:ext uri="{FF2B5EF4-FFF2-40B4-BE49-F238E27FC236}">
                <a16:creationId xmlns:a16="http://schemas.microsoft.com/office/drawing/2014/main" xmlns="" id="{3CA1F70E-4D13-472F-9988-5450D900B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78317"/>
              </p:ext>
            </p:extLst>
          </p:nvPr>
        </p:nvGraphicFramePr>
        <p:xfrm>
          <a:off x="716971" y="1832117"/>
          <a:ext cx="2829474" cy="9829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9474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960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ОИВ субъектов РФ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Минэкономразвития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Минтранс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Минсельхоз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Минпромторг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Минвостокразвития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graphicFrame>
        <p:nvGraphicFramePr>
          <p:cNvPr id="33" name="Таблица 18">
            <a:extLst>
              <a:ext uri="{FF2B5EF4-FFF2-40B4-BE49-F238E27FC236}">
                <a16:creationId xmlns:a16="http://schemas.microsoft.com/office/drawing/2014/main" xmlns="" id="{E048CC73-5EF3-467D-9CD2-4E17A3480E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2932" y="2855506"/>
          <a:ext cx="2829474" cy="23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474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3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Росстат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graphicFrame>
        <p:nvGraphicFramePr>
          <p:cNvPr id="34" name="Таблица 18">
            <a:extLst>
              <a:ext uri="{FF2B5EF4-FFF2-40B4-BE49-F238E27FC236}">
                <a16:creationId xmlns:a16="http://schemas.microsoft.com/office/drawing/2014/main" xmlns="" id="{4FBE1968-34E9-4D27-A501-E751094009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897" y="987503"/>
          <a:ext cx="2829474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474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solidFill>
                            <a:srgbClr val="003CA0"/>
                          </a:solidFill>
                          <a:effectLst/>
                          <a:latin typeface="Century Gothic" panose="020B0502020202020204" pitchFamily="34" charset="0"/>
                        </a:rPr>
                        <a:t>Правительство РФ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graphicFrame>
        <p:nvGraphicFramePr>
          <p:cNvPr id="35" name="Таблица 18">
            <a:extLst>
              <a:ext uri="{FF2B5EF4-FFF2-40B4-BE49-F238E27FC236}">
                <a16:creationId xmlns:a16="http://schemas.microsoft.com/office/drawing/2014/main" xmlns="" id="{CC68D912-BCD3-47C1-8B82-840413F34D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894" y="3509694"/>
          <a:ext cx="2817837" cy="23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837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3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Генерирующие компании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graphicFrame>
        <p:nvGraphicFramePr>
          <p:cNvPr id="36" name="Таблица 18">
            <a:extLst>
              <a:ext uri="{FF2B5EF4-FFF2-40B4-BE49-F238E27FC236}">
                <a16:creationId xmlns:a16="http://schemas.microsoft.com/office/drawing/2014/main" xmlns="" id="{E8C1BAFD-05CE-44B6-B639-5DBBCE1AF7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166" y="3788098"/>
          <a:ext cx="2817837" cy="23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837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3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Совет рынка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graphicFrame>
        <p:nvGraphicFramePr>
          <p:cNvPr id="37" name="Таблица 18">
            <a:extLst>
              <a:ext uri="{FF2B5EF4-FFF2-40B4-BE49-F238E27FC236}">
                <a16:creationId xmlns:a16="http://schemas.microsoft.com/office/drawing/2014/main" xmlns="" id="{38A74311-BCDC-4190-81F7-61692F7D23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168" y="4066502"/>
          <a:ext cx="2817835" cy="23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835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3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Потребители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sp>
        <p:nvSpPr>
          <p:cNvPr id="38" name="Прямоугольник: скругленные углы 36">
            <a:extLst>
              <a:ext uri="{FF2B5EF4-FFF2-40B4-BE49-F238E27FC236}">
                <a16:creationId xmlns:a16="http://schemas.microsoft.com/office/drawing/2014/main" xmlns="" id="{949CF658-A936-4412-BD33-A24F3ADD6ED0}"/>
              </a:ext>
            </a:extLst>
          </p:cNvPr>
          <p:cNvSpPr/>
          <p:nvPr/>
        </p:nvSpPr>
        <p:spPr bwMode="auto">
          <a:xfrm>
            <a:off x="625696" y="1350692"/>
            <a:ext cx="2984057" cy="1802716"/>
          </a:xfrm>
          <a:prstGeom prst="roundRect">
            <a:avLst>
              <a:gd name="adj" fmla="val 4295"/>
            </a:avLst>
          </a:prstGeom>
          <a:noFill/>
          <a:ln w="12700" cap="flat" cmpd="sng" algn="ctr">
            <a:solidFill>
              <a:srgbClr val="0070C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20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Органы власти</a:t>
            </a:r>
          </a:p>
        </p:txBody>
      </p:sp>
      <p:sp>
        <p:nvSpPr>
          <p:cNvPr id="39" name="Прямоугольник: скругленные углы 36">
            <a:extLst>
              <a:ext uri="{FF2B5EF4-FFF2-40B4-BE49-F238E27FC236}">
                <a16:creationId xmlns:a16="http://schemas.microsoft.com/office/drawing/2014/main" xmlns="" id="{0BD80DF2-37D1-4C30-A75C-DCC0F3CBD338}"/>
              </a:ext>
            </a:extLst>
          </p:cNvPr>
          <p:cNvSpPr/>
          <p:nvPr/>
        </p:nvSpPr>
        <p:spPr bwMode="auto">
          <a:xfrm>
            <a:off x="622124" y="3267465"/>
            <a:ext cx="2984056" cy="1381470"/>
          </a:xfrm>
          <a:prstGeom prst="roundRect">
            <a:avLst>
              <a:gd name="adj" fmla="val 4295"/>
            </a:avLst>
          </a:prstGeom>
          <a:noFill/>
          <a:ln w="12700" cap="flat" cmpd="sng" algn="ctr">
            <a:solidFill>
              <a:srgbClr val="0070C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20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Субъекты электроэнергетики</a:t>
            </a:r>
          </a:p>
        </p:txBody>
      </p:sp>
      <p:graphicFrame>
        <p:nvGraphicFramePr>
          <p:cNvPr id="40" name="Таблица 18">
            <a:extLst>
              <a:ext uri="{FF2B5EF4-FFF2-40B4-BE49-F238E27FC236}">
                <a16:creationId xmlns:a16="http://schemas.microsoft.com/office/drawing/2014/main" xmlns="" id="{8BC41753-CE59-4ACB-82C5-5AB86BF285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58774" y="1507039"/>
          <a:ext cx="2722260" cy="3141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260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31418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all" baseline="0" dirty="0">
                          <a:solidFill>
                            <a:srgbClr val="88704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Системный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all" baseline="0" dirty="0">
                          <a:solidFill>
                            <a:srgbClr val="88704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оператор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graphicFrame>
        <p:nvGraphicFramePr>
          <p:cNvPr id="41" name="Таблица 18">
            <a:extLst>
              <a:ext uri="{FF2B5EF4-FFF2-40B4-BE49-F238E27FC236}">
                <a16:creationId xmlns:a16="http://schemas.microsoft.com/office/drawing/2014/main" xmlns="" id="{F39C2E58-82C5-4019-8333-C8C2236271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58774" y="977524"/>
          <a:ext cx="2722260" cy="44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260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438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all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Генеральная схема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Долгосрочный прогноз потребления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F18641F-7219-4EAD-98C1-BA7C8873B262}"/>
              </a:ext>
            </a:extLst>
          </p:cNvPr>
          <p:cNvSpPr txBox="1"/>
          <p:nvPr/>
        </p:nvSpPr>
        <p:spPr>
          <a:xfrm>
            <a:off x="3685253" y="913489"/>
            <a:ext cx="2220502" cy="22659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Утверждение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A32FBA-F0E3-4FA5-B509-7D365ABE0ADF}"/>
              </a:ext>
            </a:extLst>
          </p:cNvPr>
          <p:cNvSpPr txBox="1"/>
          <p:nvPr/>
        </p:nvSpPr>
        <p:spPr>
          <a:xfrm>
            <a:off x="509553" y="4746583"/>
            <a:ext cx="8280892" cy="30777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dirty="0">
                <a:latin typeface="Century Gothic" panose="020B0502020202020204" pitchFamily="34" charset="0"/>
              </a:rPr>
              <a:t>ОБЩЕСТВЕННОЕ ОБСУЖДЕНИЕ</a:t>
            </a:r>
          </a:p>
        </p:txBody>
      </p:sp>
      <p:cxnSp>
        <p:nvCxnSpPr>
          <p:cNvPr id="49" name="Соединительная линия уступом 33">
            <a:extLst>
              <a:ext uri="{FF2B5EF4-FFF2-40B4-BE49-F238E27FC236}">
                <a16:creationId xmlns:a16="http://schemas.microsoft.com/office/drawing/2014/main" xmlns="" id="{F7EA3630-6752-47BA-A244-EBE4706D1D3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728894" y="2289648"/>
            <a:ext cx="5500" cy="1872000"/>
          </a:xfrm>
          <a:prstGeom prst="bentConnector3">
            <a:avLst>
              <a:gd name="adj1" fmla="val 4256364"/>
            </a:avLst>
          </a:prstGeom>
          <a:noFill/>
          <a:ln w="19050" cap="flat" cmpd="sng" algn="ctr">
            <a:solidFill>
              <a:srgbClr val="003CA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3" name="Соединительная линия уступом 47">
            <a:extLst>
              <a:ext uri="{FF2B5EF4-FFF2-40B4-BE49-F238E27FC236}">
                <a16:creationId xmlns:a16="http://schemas.microsoft.com/office/drawing/2014/main" xmlns="" id="{2FF29426-5548-408F-A3EF-E9304CD9DA66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709134" y="1069121"/>
            <a:ext cx="12700" cy="612000"/>
          </a:xfrm>
          <a:prstGeom prst="bentConnector3">
            <a:avLst>
              <a:gd name="adj1" fmla="val 1800000"/>
            </a:avLst>
          </a:prstGeom>
          <a:noFill/>
          <a:ln w="19050" cap="flat" cmpd="sng" algn="ctr">
            <a:solidFill>
              <a:srgbClr val="003CA0"/>
            </a:solidFill>
            <a:prstDash val="solid"/>
            <a:round/>
            <a:headEnd type="triangle"/>
            <a:tailEnd type="non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660536-7E22-46C0-A793-9A12FDFDC623}"/>
              </a:ext>
            </a:extLst>
          </p:cNvPr>
          <p:cNvSpPr txBox="1"/>
          <p:nvPr/>
        </p:nvSpPr>
        <p:spPr>
          <a:xfrm>
            <a:off x="3720123" y="1427104"/>
            <a:ext cx="2150763" cy="22659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Рассмотрение и передача ИД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EF9E16-AC55-428C-8BA2-12589E3A90C2}"/>
              </a:ext>
            </a:extLst>
          </p:cNvPr>
          <p:cNvSpPr txBox="1"/>
          <p:nvPr/>
        </p:nvSpPr>
        <p:spPr>
          <a:xfrm>
            <a:off x="3636886" y="1856188"/>
            <a:ext cx="2317237" cy="68825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Предоставление данных об </a:t>
            </a:r>
          </a:p>
          <a:p>
            <a:pPr algn="ctr" defTabSz="685800">
              <a:spcBef>
                <a:spcPts val="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инвестиционных проектах и параметрах социально-экономического развития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FA662DA-192C-4AAC-B9D4-5C477C0019DF}"/>
              </a:ext>
            </a:extLst>
          </p:cNvPr>
          <p:cNvSpPr txBox="1"/>
          <p:nvPr/>
        </p:nvSpPr>
        <p:spPr>
          <a:xfrm>
            <a:off x="3694237" y="2616415"/>
            <a:ext cx="2259886" cy="38048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Предоставление </a:t>
            </a:r>
            <a:br>
              <a:rPr lang="ru-RU" sz="1000" b="0" dirty="0">
                <a:latin typeface="Century Gothic" panose="020B0502020202020204" pitchFamily="34" charset="0"/>
              </a:rPr>
            </a:br>
            <a:r>
              <a:rPr lang="ru-RU" sz="1000" b="0" dirty="0">
                <a:latin typeface="Century Gothic" panose="020B0502020202020204" pitchFamily="34" charset="0"/>
              </a:rPr>
              <a:t>статистических данных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F022D94-6436-44D3-A345-181CE5F33061}"/>
              </a:ext>
            </a:extLst>
          </p:cNvPr>
          <p:cNvSpPr txBox="1"/>
          <p:nvPr/>
        </p:nvSpPr>
        <p:spPr>
          <a:xfrm>
            <a:off x="3925307" y="3420841"/>
            <a:ext cx="1740394" cy="22659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Предоставление данных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056879A-D2BA-451D-8343-3A8733890068}"/>
              </a:ext>
            </a:extLst>
          </p:cNvPr>
          <p:cNvSpPr txBox="1"/>
          <p:nvPr/>
        </p:nvSpPr>
        <p:spPr>
          <a:xfrm>
            <a:off x="3925307" y="3940154"/>
            <a:ext cx="1740394" cy="22659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Предоставление данных</a:t>
            </a:r>
          </a:p>
        </p:txBody>
      </p:sp>
      <p:graphicFrame>
        <p:nvGraphicFramePr>
          <p:cNvPr id="59" name="Таблица 18">
            <a:extLst>
              <a:ext uri="{FF2B5EF4-FFF2-40B4-BE49-F238E27FC236}">
                <a16:creationId xmlns:a16="http://schemas.microsoft.com/office/drawing/2014/main" xmlns="" id="{97FA3A5F-5ED7-4F56-8515-59D6809D5F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167" y="4344905"/>
          <a:ext cx="2817837" cy="22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837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Оператор экспорта/импорта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367217C-3E01-42EC-9F68-0B26406F053D}"/>
              </a:ext>
            </a:extLst>
          </p:cNvPr>
          <p:cNvSpPr txBox="1"/>
          <p:nvPr/>
        </p:nvSpPr>
        <p:spPr>
          <a:xfrm>
            <a:off x="3925307" y="4199389"/>
            <a:ext cx="1740394" cy="22659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000" b="0" dirty="0">
                <a:latin typeface="Century Gothic" panose="020B0502020202020204" pitchFamily="34" charset="0"/>
              </a:rPr>
              <a:t>Предоставление данных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452973F9-8B7E-D7D7-646E-8818C8E8AC36}"/>
              </a:ext>
            </a:extLst>
          </p:cNvPr>
          <p:cNvCxnSpPr>
            <a:cxnSpLocks/>
          </p:cNvCxnSpPr>
          <p:nvPr/>
        </p:nvCxnSpPr>
        <p:spPr bwMode="auto">
          <a:xfrm>
            <a:off x="3553504" y="3655258"/>
            <a:ext cx="2484000" cy="0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2000">
                  <a:srgbClr val="003CA0"/>
                </a:gs>
                <a:gs pos="68000">
                  <a:srgbClr val="A88C5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FE88AABE-47A7-F1E9-2554-08ECA6304F9C}"/>
              </a:ext>
            </a:extLst>
          </p:cNvPr>
          <p:cNvCxnSpPr>
            <a:cxnSpLocks/>
          </p:cNvCxnSpPr>
          <p:nvPr/>
        </p:nvCxnSpPr>
        <p:spPr bwMode="auto">
          <a:xfrm>
            <a:off x="3553504" y="4436047"/>
            <a:ext cx="2484000" cy="0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2000">
                  <a:srgbClr val="003CA0"/>
                </a:gs>
                <a:gs pos="68000">
                  <a:srgbClr val="A88C5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AC018766-4405-6AB0-F517-06C37DDC2EC6}"/>
              </a:ext>
            </a:extLst>
          </p:cNvPr>
          <p:cNvCxnSpPr>
            <a:cxnSpLocks/>
          </p:cNvCxnSpPr>
          <p:nvPr/>
        </p:nvCxnSpPr>
        <p:spPr bwMode="auto">
          <a:xfrm>
            <a:off x="3553504" y="4183894"/>
            <a:ext cx="2484000" cy="0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2000">
                  <a:srgbClr val="003CA0"/>
                </a:gs>
                <a:gs pos="68000">
                  <a:srgbClr val="A88C5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035AE0F-51A2-FE2C-DB7B-E10FBB64B4D5}"/>
              </a:ext>
            </a:extLst>
          </p:cNvPr>
          <p:cNvCxnSpPr>
            <a:cxnSpLocks/>
          </p:cNvCxnSpPr>
          <p:nvPr/>
        </p:nvCxnSpPr>
        <p:spPr bwMode="auto">
          <a:xfrm>
            <a:off x="3553504" y="2997282"/>
            <a:ext cx="2484000" cy="0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2000">
                  <a:srgbClr val="003CA0"/>
                </a:gs>
                <a:gs pos="68000">
                  <a:srgbClr val="A88C5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3AB74FDB-CBDB-2DAC-0064-6E013B2CA261}"/>
              </a:ext>
            </a:extLst>
          </p:cNvPr>
          <p:cNvCxnSpPr>
            <a:cxnSpLocks/>
          </p:cNvCxnSpPr>
          <p:nvPr/>
        </p:nvCxnSpPr>
        <p:spPr bwMode="auto">
          <a:xfrm>
            <a:off x="3553504" y="2552842"/>
            <a:ext cx="2484000" cy="0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2000">
                  <a:srgbClr val="003CA0"/>
                </a:gs>
                <a:gs pos="68000">
                  <a:srgbClr val="A88C5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A0C9DDBC-3AEC-01EA-7493-C83EA46C73BA}"/>
              </a:ext>
            </a:extLst>
          </p:cNvPr>
          <p:cNvCxnSpPr>
            <a:cxnSpLocks/>
          </p:cNvCxnSpPr>
          <p:nvPr/>
        </p:nvCxnSpPr>
        <p:spPr bwMode="auto">
          <a:xfrm>
            <a:off x="3553504" y="1663833"/>
            <a:ext cx="2484000" cy="0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2000">
                  <a:srgbClr val="003CA0"/>
                </a:gs>
                <a:gs pos="68000">
                  <a:srgbClr val="A88C5E"/>
                </a:gs>
              </a:gsLst>
              <a:lin ang="0" scaled="1"/>
              <a:tileRect/>
            </a:gra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615DC17-903A-CE16-6A04-9F267E796E5A}"/>
              </a:ext>
            </a:extLst>
          </p:cNvPr>
          <p:cNvCxnSpPr>
            <a:cxnSpLocks/>
          </p:cNvCxnSpPr>
          <p:nvPr/>
        </p:nvCxnSpPr>
        <p:spPr bwMode="auto">
          <a:xfrm>
            <a:off x="3553504" y="1135580"/>
            <a:ext cx="2484000" cy="0"/>
          </a:xfrm>
          <a:prstGeom prst="straightConnector1">
            <a:avLst/>
          </a:prstGeom>
          <a:noFill/>
          <a:ln w="19050" cap="flat" cmpd="sng" algn="ctr">
            <a:gradFill flip="none" rotWithShape="1">
              <a:gsLst>
                <a:gs pos="42000">
                  <a:srgbClr val="003CA0"/>
                </a:gs>
                <a:gs pos="68000">
                  <a:srgbClr val="A88C5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3826221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746491-8CFF-4F26-9CB6-65899320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процедура разработки</a:t>
            </a:r>
            <a:endParaRPr lang="ru-RU" alt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4C6610-AE1D-4F0E-B00C-84D5CA0D7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72D43F22-0AD9-46BC-8189-A8BBDFB12A28}" type="slidenum">
              <a:rPr lang="ru-RU"/>
              <a:pPr defTabSz="685800">
                <a:defRPr/>
              </a:pPr>
              <a:t>11</a:t>
            </a:fld>
            <a:endParaRPr lang="ru-RU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xmlns="" id="{92EECB71-C9D0-43AD-9E0D-3B6C04E6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52" y="1089598"/>
            <a:ext cx="8357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ru-RU" altLang="ru-RU" cap="all" dirty="0">
                <a:solidFill>
                  <a:srgbClr val="000000"/>
                </a:solidFill>
                <a:latin typeface="Century Gothic" panose="020B0502020202020204" pitchFamily="34" charset="0"/>
              </a:rPr>
              <a:t>Разработка генеральной схемы размещения объектов электроэнергетики раз </a:t>
            </a:r>
            <a:r>
              <a:rPr lang="ru-RU" alt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в</a:t>
            </a:r>
            <a:r>
              <a:rPr lang="ru-RU" altLang="ru-RU" cap="all" dirty="0">
                <a:solidFill>
                  <a:srgbClr val="000000"/>
                </a:solidFill>
                <a:latin typeface="Century Gothic" panose="020B0502020202020204" pitchFamily="34" charset="0"/>
              </a:rPr>
              <a:t> 6 лет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4E7B02A8-9914-B250-5834-A264D878F6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475" y="1443633"/>
          <a:ext cx="8527049" cy="336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576">
                  <a:extLst>
                    <a:ext uri="{9D8B030D-6E8A-4147-A177-3AD203B41FA5}">
                      <a16:colId xmlns:a16="http://schemas.microsoft.com/office/drawing/2014/main" xmlns="" val="2810435725"/>
                    </a:ext>
                  </a:extLst>
                </a:gridCol>
                <a:gridCol w="7241473">
                  <a:extLst>
                    <a:ext uri="{9D8B030D-6E8A-4147-A177-3AD203B41FA5}">
                      <a16:colId xmlns:a16="http://schemas.microsoft.com/office/drawing/2014/main" xmlns="" val="564715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10.01.2023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Начало разработки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8290005"/>
                  </a:ext>
                </a:extLst>
              </a:tr>
              <a:tr h="28646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01.09.2023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Сбор исходной информации, разработка проекта спроса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6996376"/>
                  </a:ext>
                </a:extLst>
              </a:tr>
              <a:tr h="4673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01.12.2023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Утверждение Правительственной комиссией прогноза спроса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4551347"/>
                  </a:ext>
                </a:extLst>
              </a:tr>
              <a:tr h="4673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01.08.2024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Разработка проекта генеральной схемы размещения объектов электроэнергетики и направление проекта в Минэнерго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5921"/>
                  </a:ext>
                </a:extLst>
              </a:tr>
              <a:tr h="4673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20.08.2024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Начало общественного обсуждения.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Направление Минэнерго проекта генеральной схемы в ФОИВ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5604086"/>
                  </a:ext>
                </a:extLst>
              </a:tr>
              <a:tr h="4673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20.09.2024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Подведение итогов общественного обсуждения, получение заключений ФОИВ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8769668"/>
                  </a:ext>
                </a:extLst>
              </a:tr>
              <a:tr h="4673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20.10.2024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Направление итогового проекта генеральной схемы в Минэнерго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864422"/>
                  </a:ext>
                </a:extLst>
              </a:tr>
              <a:tr h="4673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20.10.2024–01.12.2024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Утверждение генеральной схемы Правительством РФ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6020871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D5FC8E48-F13C-17C4-D782-6725A8E13A5E}"/>
              </a:ext>
            </a:extLst>
          </p:cNvPr>
          <p:cNvSpPr/>
          <p:nvPr/>
        </p:nvSpPr>
        <p:spPr bwMode="auto">
          <a:xfrm rot="5400000">
            <a:off x="1526161" y="1515631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6FDCD549-9D67-4C76-E94F-620141D88775}"/>
              </a:ext>
            </a:extLst>
          </p:cNvPr>
          <p:cNvSpPr/>
          <p:nvPr/>
        </p:nvSpPr>
        <p:spPr bwMode="auto">
          <a:xfrm rot="5400000">
            <a:off x="1526161" y="1769295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81159028-BD3C-FE8C-51DB-88BF1FE6482F}"/>
              </a:ext>
            </a:extLst>
          </p:cNvPr>
          <p:cNvSpPr/>
          <p:nvPr/>
        </p:nvSpPr>
        <p:spPr bwMode="auto">
          <a:xfrm rot="5400000">
            <a:off x="1526161" y="2651889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367A9D47-FD37-0892-F303-0F10DB411AE5}"/>
              </a:ext>
            </a:extLst>
          </p:cNvPr>
          <p:cNvSpPr/>
          <p:nvPr/>
        </p:nvSpPr>
        <p:spPr bwMode="auto">
          <a:xfrm rot="5400000">
            <a:off x="1526161" y="3581772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3050454C-621A-A010-5FC0-74E7D48B716E}"/>
              </a:ext>
            </a:extLst>
          </p:cNvPr>
          <p:cNvSpPr/>
          <p:nvPr/>
        </p:nvSpPr>
        <p:spPr bwMode="auto">
          <a:xfrm rot="5400000">
            <a:off x="1526161" y="4021070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F78FCCA9-6B29-5A02-F311-E34DE30C0BC1}"/>
              </a:ext>
            </a:extLst>
          </p:cNvPr>
          <p:cNvSpPr/>
          <p:nvPr/>
        </p:nvSpPr>
        <p:spPr bwMode="auto">
          <a:xfrm rot="5400000">
            <a:off x="1526161" y="2151425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78109018-D585-5242-F744-8ED648B2AD39}"/>
              </a:ext>
            </a:extLst>
          </p:cNvPr>
          <p:cNvSpPr/>
          <p:nvPr/>
        </p:nvSpPr>
        <p:spPr bwMode="auto">
          <a:xfrm rot="5400000">
            <a:off x="1526161" y="3061611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03CE2A5F-5AFC-6AD7-044B-FB387E99B9FA}"/>
              </a:ext>
            </a:extLst>
          </p:cNvPr>
          <p:cNvSpPr/>
          <p:nvPr/>
        </p:nvSpPr>
        <p:spPr bwMode="auto">
          <a:xfrm rot="5400000">
            <a:off x="1526161" y="4495268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72857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D58F0C-57BD-032F-0BDD-9461D37B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Сипр</a:t>
            </a:r>
            <a:r>
              <a:rPr lang="ru-RU" dirty="0" smtClean="0"/>
              <a:t> ЭЭС России</a:t>
            </a:r>
            <a:br>
              <a:rPr lang="ru-RU" dirty="0" smtClean="0"/>
            </a:br>
            <a:r>
              <a:rPr lang="ru-RU" sz="2000" dirty="0" smtClean="0"/>
              <a:t>общая информация</a:t>
            </a:r>
            <a:endParaRPr lang="ru-RU" sz="2000" cap="none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4825D3-4ED5-C1AB-5FF1-0E802321E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262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FE33D-D39E-B21E-FED6-259ECF26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Основное </a:t>
            </a:r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D51E34-0895-6CD9-2CF6-90FC827B3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13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78A0E62-2CB3-46E8-B486-DE8E0D22848A}"/>
              </a:ext>
            </a:extLst>
          </p:cNvPr>
          <p:cNvSpPr/>
          <p:nvPr/>
        </p:nvSpPr>
        <p:spPr>
          <a:xfrm>
            <a:off x="280922" y="1347418"/>
            <a:ext cx="4443958" cy="2329556"/>
          </a:xfrm>
          <a:prstGeom prst="rect">
            <a:avLst/>
          </a:prstGeom>
          <a:noFill/>
          <a:ln w="9525" cap="flat" cmpd="sng" algn="ctr">
            <a:solidFill>
              <a:srgbClr val="003CA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600" b="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Утверждаемая часть</a:t>
            </a:r>
          </a:p>
        </p:txBody>
      </p:sp>
      <p:sp>
        <p:nvSpPr>
          <p:cNvPr id="11" name="Стрелка вправо 23">
            <a:extLst>
              <a:ext uri="{FF2B5EF4-FFF2-40B4-BE49-F238E27FC236}">
                <a16:creationId xmlns:a16="http://schemas.microsoft.com/office/drawing/2014/main" xmlns="" id="{A2E6E2B7-0128-41F3-9B92-15779B28AD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16635" y="1121771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003CA0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endParaRPr lang="ru-RU" altLang="ru-RU" sz="105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трелка вправо 23">
            <a:extLst>
              <a:ext uri="{FF2B5EF4-FFF2-40B4-BE49-F238E27FC236}">
                <a16:creationId xmlns:a16="http://schemas.microsoft.com/office/drawing/2014/main" xmlns="" id="{4563EFBC-93D5-4BD2-8F7B-2A5072A3C0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31583" y="1121771"/>
            <a:ext cx="172536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003CA0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endParaRPr lang="ru-RU" altLang="ru-RU" sz="105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0BAD6AB-39C0-4EED-B4B3-E9B3A62965F3}"/>
              </a:ext>
            </a:extLst>
          </p:cNvPr>
          <p:cNvSpPr/>
          <p:nvPr/>
        </p:nvSpPr>
        <p:spPr>
          <a:xfrm>
            <a:off x="5146668" y="1347417"/>
            <a:ext cx="3755460" cy="1447636"/>
          </a:xfrm>
          <a:prstGeom prst="rect">
            <a:avLst/>
          </a:prstGeom>
          <a:noFill/>
          <a:ln w="9525" cap="flat" cmpd="sng" algn="ctr">
            <a:solidFill>
              <a:srgbClr val="003CA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600" b="0" cap="all" dirty="0" smtClean="0">
                <a:solidFill>
                  <a:srgbClr val="003CA0"/>
                </a:solidFill>
                <a:latin typeface="Century Gothic" panose="020B0502020202020204" pitchFamily="34" charset="0"/>
              </a:rPr>
              <a:t>обосновывающие </a:t>
            </a:r>
            <a:r>
              <a:rPr lang="ru-RU" sz="1600" b="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материалы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1179188-0660-4BBB-AA68-9417AE6734B1}"/>
              </a:ext>
            </a:extLst>
          </p:cNvPr>
          <p:cNvSpPr/>
          <p:nvPr/>
        </p:nvSpPr>
        <p:spPr>
          <a:xfrm>
            <a:off x="280921" y="4210389"/>
            <a:ext cx="2947197" cy="389932"/>
          </a:xfrm>
          <a:prstGeom prst="rect">
            <a:avLst/>
          </a:prstGeom>
          <a:noFill/>
          <a:ln w="12700" cap="flat" cmpd="sng" algn="ctr">
            <a:solidFill>
              <a:srgbClr val="A88C5E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Электрические сети 110 кВ и выше</a:t>
            </a:r>
            <a:r>
              <a:rPr lang="ru-RU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**</a:t>
            </a:r>
            <a:r>
              <a:rPr lang="ru-RU" sz="1100" dirty="0">
                <a:latin typeface="Century Gothic" panose="020B0502020202020204" pitchFamily="34" charset="0"/>
              </a:rPr>
              <a:t> синхронных зон ЭЭС России</a:t>
            </a:r>
          </a:p>
        </p:txBody>
      </p:sp>
      <p:graphicFrame>
        <p:nvGraphicFramePr>
          <p:cNvPr id="15" name="Таблица 18">
            <a:extLst>
              <a:ext uri="{FF2B5EF4-FFF2-40B4-BE49-F238E27FC236}">
                <a16:creationId xmlns:a16="http://schemas.microsoft.com/office/drawing/2014/main" xmlns="" id="{7668204F-F332-4267-95BD-7B7B80D79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41240"/>
              </p:ext>
            </p:extLst>
          </p:nvPr>
        </p:nvGraphicFramePr>
        <p:xfrm>
          <a:off x="280921" y="3718103"/>
          <a:ext cx="8530258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0258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4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>
                          <a:solidFill>
                            <a:srgbClr val="88704A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Детализация технических решений</a:t>
                      </a: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460B0B-5147-4787-ACB7-D5FDFF9696BC}"/>
              </a:ext>
            </a:extLst>
          </p:cNvPr>
          <p:cNvSpPr/>
          <p:nvPr/>
        </p:nvSpPr>
        <p:spPr>
          <a:xfrm>
            <a:off x="3544782" y="4210393"/>
            <a:ext cx="1941607" cy="389932"/>
          </a:xfrm>
          <a:prstGeom prst="rect">
            <a:avLst/>
          </a:prstGeom>
          <a:noFill/>
          <a:ln w="12700" cap="flat" cmpd="sng" algn="ctr">
            <a:solidFill>
              <a:srgbClr val="A88C5E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Электрические сети </a:t>
            </a:r>
          </a:p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35 кВ и выше ТИТЭС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24A358-DA33-459D-9DC4-5EE63F132A19}"/>
              </a:ext>
            </a:extLst>
          </p:cNvPr>
          <p:cNvSpPr/>
          <p:nvPr/>
        </p:nvSpPr>
        <p:spPr>
          <a:xfrm>
            <a:off x="5814894" y="4210390"/>
            <a:ext cx="2996285" cy="389931"/>
          </a:xfrm>
          <a:prstGeom prst="rect">
            <a:avLst/>
          </a:prstGeom>
          <a:noFill/>
          <a:ln w="12700" cap="flat" cmpd="sng" algn="ctr">
            <a:solidFill>
              <a:srgbClr val="A88C5E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Объекты по производству электрической энергии 5 МВт и выше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EB59A96-48FB-42E2-B5D9-B3B520ACC3BA}"/>
              </a:ext>
            </a:extLst>
          </p:cNvPr>
          <p:cNvSpPr/>
          <p:nvPr/>
        </p:nvSpPr>
        <p:spPr>
          <a:xfrm>
            <a:off x="414901" y="1713323"/>
            <a:ext cx="417600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Прогноз потребления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05C3FA-B632-4B2D-A060-1D9C6C41516F}"/>
              </a:ext>
            </a:extLst>
          </p:cNvPr>
          <p:cNvSpPr/>
          <p:nvPr/>
        </p:nvSpPr>
        <p:spPr>
          <a:xfrm>
            <a:off x="414901" y="2040598"/>
            <a:ext cx="417600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Перспективное развитие генерирующих мощностей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808F401-F6B1-4515-9457-385A51E41FE1}"/>
              </a:ext>
            </a:extLst>
          </p:cNvPr>
          <p:cNvSpPr/>
          <p:nvPr/>
        </p:nvSpPr>
        <p:spPr>
          <a:xfrm>
            <a:off x="414901" y="2367873"/>
            <a:ext cx="417600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Результаты расчетов балансовой надежности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A5FFF4D-8FD6-4CB1-A80E-71CB09B034D6}"/>
              </a:ext>
            </a:extLst>
          </p:cNvPr>
          <p:cNvSpPr/>
          <p:nvPr/>
        </p:nvSpPr>
        <p:spPr>
          <a:xfrm>
            <a:off x="414901" y="2695148"/>
            <a:ext cx="417600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Территории технологически необходимой генерации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2179404-2302-4AD3-87F6-D3F1023AFC55}"/>
              </a:ext>
            </a:extLst>
          </p:cNvPr>
          <p:cNvSpPr/>
          <p:nvPr/>
        </p:nvSpPr>
        <p:spPr>
          <a:xfrm>
            <a:off x="414901" y="3022423"/>
            <a:ext cx="417600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Предложения по развитию электрических сетей и ПА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699C992-011F-4796-B0F2-1D07FDEF124F}"/>
              </a:ext>
            </a:extLst>
          </p:cNvPr>
          <p:cNvSpPr/>
          <p:nvPr/>
        </p:nvSpPr>
        <p:spPr>
          <a:xfrm>
            <a:off x="5345205" y="1666721"/>
            <a:ext cx="3345292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Разрабатываются для ЭЭС каждого субъекта РФ </a:t>
            </a:r>
            <a:r>
              <a:rPr lang="ru-RU" sz="1100" b="0" dirty="0">
                <a:latin typeface="Century Gothic" panose="020B0502020202020204" pitchFamily="34" charset="0"/>
              </a:rPr>
              <a:t>с обоснованиями реализации мероприятий по перспективному развитию электрической сети, </a:t>
            </a:r>
            <a:r>
              <a:rPr lang="ru-RU" sz="1100" dirty="0">
                <a:latin typeface="Century Gothic" panose="020B0502020202020204" pitchFamily="34" charset="0"/>
              </a:rPr>
              <a:t>включая мероприятия, предусмотренные в рамках технологического присоединения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D09E3D9-9364-41BC-AF90-B9A6A62B7BFF}"/>
              </a:ext>
            </a:extLst>
          </p:cNvPr>
          <p:cNvSpPr/>
          <p:nvPr/>
        </p:nvSpPr>
        <p:spPr>
          <a:xfrm>
            <a:off x="414901" y="3349699"/>
            <a:ext cx="417600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Экономические показатели и потребность в топливе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BF93470-7E85-5C33-C310-EAB0B822CE63}"/>
              </a:ext>
            </a:extLst>
          </p:cNvPr>
          <p:cNvSpPr txBox="1"/>
          <p:nvPr/>
        </p:nvSpPr>
        <p:spPr>
          <a:xfrm>
            <a:off x="237119" y="795949"/>
            <a:ext cx="8574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B8A"/>
                </a:solidFill>
                <a:latin typeface="Century Gothic" panose="020B0502020202020204" pitchFamily="34" charset="0"/>
              </a:rPr>
              <a:t>СХЕМА И ПРОГРАММА РАЗВИТИЯ ЭЛЕКТРОЭНЕРГЕТИЧЕСКИХ СИСТЕМ РОССИИ</a:t>
            </a:r>
            <a:endParaRPr lang="ru-RU" sz="1600" dirty="0">
              <a:solidFill>
                <a:srgbClr val="003B8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145906A-D2DB-2010-D1FF-F5CB8388E2DF}"/>
              </a:ext>
            </a:extLst>
          </p:cNvPr>
          <p:cNvCxnSpPr/>
          <p:nvPr/>
        </p:nvCxnSpPr>
        <p:spPr bwMode="auto">
          <a:xfrm>
            <a:off x="280923" y="1153707"/>
            <a:ext cx="8621205" cy="11296"/>
          </a:xfrm>
          <a:prstGeom prst="line">
            <a:avLst/>
          </a:prstGeom>
          <a:noFill/>
          <a:ln w="12700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CC838C7C-75AC-B67C-8826-5B457C1738F1}"/>
              </a:ext>
            </a:extLst>
          </p:cNvPr>
          <p:cNvCxnSpPr/>
          <p:nvPr/>
        </p:nvCxnSpPr>
        <p:spPr bwMode="auto">
          <a:xfrm>
            <a:off x="280922" y="4039410"/>
            <a:ext cx="8530257" cy="0"/>
          </a:xfrm>
          <a:prstGeom prst="line">
            <a:avLst/>
          </a:prstGeom>
          <a:noFill/>
          <a:ln w="12700" cap="flat" cmpd="sng" algn="ctr">
            <a:solidFill>
              <a:srgbClr val="A88C5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Стрелка вправо 23">
            <a:extLst>
              <a:ext uri="{FF2B5EF4-FFF2-40B4-BE49-F238E27FC236}">
                <a16:creationId xmlns:a16="http://schemas.microsoft.com/office/drawing/2014/main" xmlns="" id="{4D3745A6-29FC-FCD1-09C6-2A081CD65E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53104" y="4001394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endParaRPr lang="ru-RU" altLang="ru-RU" sz="105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Стрелка вправо 23">
            <a:extLst>
              <a:ext uri="{FF2B5EF4-FFF2-40B4-BE49-F238E27FC236}">
                <a16:creationId xmlns:a16="http://schemas.microsoft.com/office/drawing/2014/main" xmlns="" id="{6B8CBF49-CE8C-6542-EEE1-58B2F1B2FA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69379" y="4001394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endParaRPr lang="ru-RU" altLang="ru-RU" sz="105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Стрелка вправо 23">
            <a:extLst>
              <a:ext uri="{FF2B5EF4-FFF2-40B4-BE49-F238E27FC236}">
                <a16:creationId xmlns:a16="http://schemas.microsoft.com/office/drawing/2014/main" xmlns="" id="{4D4B0677-00CD-D96F-C02D-C31F2ED46E5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26768" y="4001394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endParaRPr lang="ru-RU" altLang="ru-RU" sz="105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7141CFC-03FB-493D-AE88-17ECE25C6342}"/>
              </a:ext>
            </a:extLst>
          </p:cNvPr>
          <p:cNvSpPr/>
          <p:nvPr/>
        </p:nvSpPr>
        <p:spPr>
          <a:xfrm>
            <a:off x="0" y="4835723"/>
            <a:ext cx="8962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** - </a:t>
            </a:r>
            <a:r>
              <a:rPr lang="ru-RU" sz="1100" b="0" dirty="0">
                <a:latin typeface="Century Gothic" panose="020B0502020202020204" pitchFamily="34" charset="0"/>
              </a:rPr>
              <a:t>в том числе мероприятия 110 кВ для обеспечения нормального функционирования электрических сетей 35 кВ и ниже </a:t>
            </a:r>
            <a:endParaRPr lang="ru-RU" sz="1100" b="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BFEEF0B-672B-4749-B563-00CC14BDA1DA}"/>
              </a:ext>
            </a:extLst>
          </p:cNvPr>
          <p:cNvSpPr/>
          <p:nvPr/>
        </p:nvSpPr>
        <p:spPr>
          <a:xfrm>
            <a:off x="5072920" y="3096584"/>
            <a:ext cx="3896622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defTabSz="685800">
              <a:spcBef>
                <a:spcPts val="0"/>
              </a:spcBef>
            </a:pPr>
            <a:r>
              <a:rPr lang="ru-RU" sz="1100" b="0" dirty="0">
                <a:latin typeface="Century Gothic" panose="020B0502020202020204" pitchFamily="34" charset="0"/>
              </a:rPr>
              <a:t>Мероприятия по технологическому присоединению не включаются в утверждаемую часть</a:t>
            </a:r>
            <a:r>
              <a:rPr lang="ru-RU" sz="11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endParaRPr lang="en-US" sz="11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60A29C9-D955-452E-BEC4-EBD8B16D0657}"/>
              </a:ext>
            </a:extLst>
          </p:cNvPr>
          <p:cNvSpPr/>
          <p:nvPr/>
        </p:nvSpPr>
        <p:spPr>
          <a:xfrm>
            <a:off x="5184" y="4632958"/>
            <a:ext cx="9253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* - </a:t>
            </a:r>
            <a:r>
              <a:rPr lang="ru-RU" sz="1100" b="0" dirty="0">
                <a:latin typeface="Century Gothic" panose="020B0502020202020204" pitchFamily="34" charset="0"/>
              </a:rPr>
              <a:t>в соответствии с 12-ФЗ от 16.02.2022 с 2024 г. тех. присоединение объектов свыше 150 кВт осуществляется в счет платы за ТП </a:t>
            </a:r>
            <a:endParaRPr lang="ru-RU" sz="1100" b="0" dirty="0"/>
          </a:p>
        </p:txBody>
      </p:sp>
      <p:sp>
        <p:nvSpPr>
          <p:cNvPr id="34" name="Стрелка: влево-вправо 4">
            <a:extLst>
              <a:ext uri="{FF2B5EF4-FFF2-40B4-BE49-F238E27FC236}">
                <a16:creationId xmlns:a16="http://schemas.microsoft.com/office/drawing/2014/main" xmlns="" id="{1596D3C2-DCED-47CC-9836-CBFEFE46B9F8}"/>
              </a:ext>
            </a:extLst>
          </p:cNvPr>
          <p:cNvSpPr/>
          <p:nvPr/>
        </p:nvSpPr>
        <p:spPr bwMode="auto">
          <a:xfrm>
            <a:off x="4731213" y="3228168"/>
            <a:ext cx="415455" cy="201274"/>
          </a:xfrm>
          <a:prstGeom prst="leftRightArrow">
            <a:avLst/>
          </a:prstGeom>
          <a:solidFill>
            <a:srgbClr val="A88C5E">
              <a:alpha val="50196"/>
            </a:srgbClr>
          </a:solidFill>
          <a:ln w="12700">
            <a:solidFill>
              <a:srgbClr val="A88C5E"/>
            </a:solidFill>
            <a:prstDash val="sysDot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227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746491-8CFF-4F26-9CB6-65899320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 разработки </a:t>
            </a:r>
            <a:r>
              <a:rPr lang="ru-RU" dirty="0" err="1" smtClean="0"/>
              <a:t>сипр</a:t>
            </a:r>
            <a:endParaRPr lang="ru-RU" alt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4C6610-AE1D-4F0E-B00C-84D5CA0D7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72D43F22-0AD9-46BC-8189-A8BBDFB12A28}" type="slidenum">
              <a:rPr lang="ru-RU"/>
              <a:pPr defTabSz="685800">
                <a:defRPr/>
              </a:pPr>
              <a:t>14</a:t>
            </a:fld>
            <a:endParaRPr lang="ru-RU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1494240C-99A4-EAD5-E231-9DC3A144D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66548"/>
              </p:ext>
            </p:extLst>
          </p:nvPr>
        </p:nvGraphicFramePr>
        <p:xfrm>
          <a:off x="285449" y="1236503"/>
          <a:ext cx="8616679" cy="349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090">
                  <a:extLst>
                    <a:ext uri="{9D8B030D-6E8A-4147-A177-3AD203B41FA5}">
                      <a16:colId xmlns:a16="http://schemas.microsoft.com/office/drawing/2014/main" xmlns="" val="2810435725"/>
                    </a:ext>
                  </a:extLst>
                </a:gridCol>
                <a:gridCol w="7317589">
                  <a:extLst>
                    <a:ext uri="{9D8B030D-6E8A-4147-A177-3AD203B41FA5}">
                      <a16:colId xmlns:a16="http://schemas.microsoft.com/office/drawing/2014/main" xmlns="" val="564715361"/>
                    </a:ext>
                  </a:extLst>
                </a:gridCol>
              </a:tblGrid>
              <a:tr h="31083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01.01.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Начало </a:t>
                      </a: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разработки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8290005"/>
                  </a:ext>
                </a:extLst>
              </a:tr>
              <a:tr h="31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01.03.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baseline="0" dirty="0" smtClean="0">
                          <a:latin typeface="Century Gothic" panose="020B0502020202020204" pitchFamily="34" charset="0"/>
                        </a:rPr>
                        <a:t>Предоставление субъектами исходных данных для разработки </a:t>
                      </a:r>
                      <a:r>
                        <a:rPr lang="ru-RU" sz="1200" i="0" baseline="0" dirty="0" err="1" smtClean="0">
                          <a:latin typeface="Century Gothic" panose="020B0502020202020204" pitchFamily="34" charset="0"/>
                        </a:rPr>
                        <a:t>СиПР</a:t>
                      </a:r>
                      <a:endParaRPr lang="ru-RU" sz="1200" i="1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6996376"/>
                  </a:ext>
                </a:extLst>
              </a:tr>
              <a:tr h="31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20.04.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baseline="0" dirty="0" smtClean="0">
                          <a:latin typeface="Century Gothic" panose="020B0502020202020204" pitchFamily="34" charset="0"/>
                        </a:rPr>
                        <a:t>Предоставление субъектами недостающих исходных данных для разработки </a:t>
                      </a:r>
                      <a:r>
                        <a:rPr lang="ru-RU" sz="1200" i="0" baseline="0" dirty="0" err="1" smtClean="0">
                          <a:latin typeface="Century Gothic" panose="020B0502020202020204" pitchFamily="34" charset="0"/>
                        </a:rPr>
                        <a:t>СиПР</a:t>
                      </a:r>
                      <a:endParaRPr lang="ru-RU" sz="1200" i="1" dirty="0" smtClean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1974390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20.05.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Получение от ОИВ</a:t>
                      </a:r>
                      <a:r>
                        <a:rPr lang="ru-RU" altLang="ru-RU" sz="12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подтверждения </a:t>
                      </a:r>
                      <a:r>
                        <a:rPr lang="ru-RU" altLang="ru-RU" sz="12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реализации крупных инвестиционных проектов на территории субъекта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4551347"/>
                  </a:ext>
                </a:extLst>
              </a:tr>
              <a:tr h="5079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01.09.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Разработка проекта </a:t>
                      </a:r>
                      <a:r>
                        <a:rPr lang="ru-RU" altLang="ru-RU" sz="12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СиПР</a:t>
                      </a: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ЭЭС России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5921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01.10.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Начало общественного обсуждения и обсуждения с ОИВ проекта </a:t>
                      </a:r>
                      <a:r>
                        <a:rPr lang="ru-RU" altLang="ru-RU" sz="12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СиПР</a:t>
                      </a: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ЭСС России (длительность 30 дней)</a:t>
                      </a:r>
                      <a:endParaRPr lang="ru-RU" sz="1200" i="1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5604086"/>
                  </a:ext>
                </a:extLst>
              </a:tr>
              <a:tr h="5079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01.11.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Доработка проекта </a:t>
                      </a:r>
                      <a:r>
                        <a:rPr lang="ru-RU" altLang="ru-RU" sz="12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СиПР</a:t>
                      </a: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по результатам обсуждения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8769668"/>
                  </a:ext>
                </a:extLst>
              </a:tr>
              <a:tr h="5079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01.12.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R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Утверждение Минэнерго проекта </a:t>
                      </a:r>
                      <a:r>
                        <a:rPr lang="ru-RU" altLang="ru-RU" sz="12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СиПР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180000" anchor="ctr">
                    <a:lnL w="381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864422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C30042A7-EA67-AB03-D513-5F3E2DDE2BDF}"/>
              </a:ext>
            </a:extLst>
          </p:cNvPr>
          <p:cNvSpPr/>
          <p:nvPr/>
        </p:nvSpPr>
        <p:spPr bwMode="auto">
          <a:xfrm rot="5400000">
            <a:off x="1526163" y="1294291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AD8AFFE8-C1DA-7019-0EBB-932FC9340BB2}"/>
              </a:ext>
            </a:extLst>
          </p:cNvPr>
          <p:cNvSpPr/>
          <p:nvPr/>
        </p:nvSpPr>
        <p:spPr bwMode="auto">
          <a:xfrm rot="5400000">
            <a:off x="1530996" y="1594624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9D42656E-F9A7-5C99-4DEA-0BF9B68F6EE2}"/>
              </a:ext>
            </a:extLst>
          </p:cNvPr>
          <p:cNvSpPr/>
          <p:nvPr/>
        </p:nvSpPr>
        <p:spPr bwMode="auto">
          <a:xfrm rot="5400000">
            <a:off x="1526163" y="2405885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A2BAC34D-BA24-7F6F-F8FB-F278C2713877}"/>
              </a:ext>
            </a:extLst>
          </p:cNvPr>
          <p:cNvSpPr/>
          <p:nvPr/>
        </p:nvSpPr>
        <p:spPr bwMode="auto">
          <a:xfrm rot="5400000">
            <a:off x="1526163" y="3289622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FF61E075-6DC4-E169-9A5B-FE5BD08D2CFE}"/>
              </a:ext>
            </a:extLst>
          </p:cNvPr>
          <p:cNvSpPr/>
          <p:nvPr/>
        </p:nvSpPr>
        <p:spPr bwMode="auto">
          <a:xfrm rot="5400000">
            <a:off x="1526163" y="3784760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6BC7E6F2-FB7D-1B6D-1392-160702BACFE0}"/>
              </a:ext>
            </a:extLst>
          </p:cNvPr>
          <p:cNvSpPr/>
          <p:nvPr/>
        </p:nvSpPr>
        <p:spPr bwMode="auto">
          <a:xfrm rot="5400000">
            <a:off x="1526163" y="1931660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388CFAA9-D0E4-3986-05A6-864EBC2BCA50}"/>
              </a:ext>
            </a:extLst>
          </p:cNvPr>
          <p:cNvSpPr/>
          <p:nvPr/>
        </p:nvSpPr>
        <p:spPr bwMode="auto">
          <a:xfrm rot="5400000">
            <a:off x="1526163" y="2860570"/>
            <a:ext cx="181483" cy="156451"/>
          </a:xfrm>
          <a:prstGeom prst="triangle">
            <a:avLst/>
          </a:prstGeom>
          <a:solidFill>
            <a:srgbClr val="FFFFFF"/>
          </a:solidFill>
          <a:ln w="12700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100" b="0" dirty="0">
              <a:solidFill>
                <a:srgbClr val="9077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80875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AC32A-A29F-411E-8400-AA21DE53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РАЗРАБОТКИ </a:t>
            </a:r>
            <a:r>
              <a:rPr lang="ru-RU" smtClean="0"/>
              <a:t>СИПР ЭЭС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1FEEB24-2753-4AC1-A673-55417FB67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08C3C0EB-2196-4F77-8D35-7CE1F8EC6E15}" type="slidenum">
              <a:rPr lang="ru-RU" altLang="ru-RU"/>
              <a:pPr defTabSz="685800"/>
              <a:t>15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26BFED-3EE6-40A8-A958-A8535215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22" y="3073769"/>
            <a:ext cx="1010639" cy="9286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522C335-A30C-42F5-8958-4E26711DE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28" y="3186845"/>
            <a:ext cx="860579" cy="772480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xmlns="" id="{07E5F5D2-2025-4F48-8D1A-9314608F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62" y="4032526"/>
            <a:ext cx="1695948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Сетевые </a:t>
            </a:r>
            <a:b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организации</a:t>
            </a: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xmlns="" id="{CEDE6E6B-F161-4763-8D75-2D0EC2A4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541" y="4032526"/>
            <a:ext cx="1474377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Генерирующие</a:t>
            </a:r>
            <a:b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компании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xmlns="" id="{B21DD03E-2095-4EEF-AC44-4E262BF7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549" y="4032526"/>
            <a:ext cx="1820714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Потребители ЭЭ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xmlns="" id="{B7A57FC1-9EA3-461C-857D-3DB45A34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853" y="4032526"/>
            <a:ext cx="1749967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Оператор</a:t>
            </a:r>
            <a:b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экспорта</a:t>
            </a:r>
            <a:r>
              <a:rPr lang="en-US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/</a:t>
            </a:r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импорта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EE36C0D-FCC3-4F2A-9F82-72CC904FE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883" y="1342563"/>
            <a:ext cx="1510763" cy="10161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C75D30D-3C1F-45C3-A222-50EA52C9E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65"/>
          <a:stretch/>
        </p:blipFill>
        <p:spPr>
          <a:xfrm>
            <a:off x="1561593" y="1288247"/>
            <a:ext cx="1340126" cy="107048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D7FA2F08-6048-4E63-B423-D8F7B3D4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50" y="3117643"/>
            <a:ext cx="1040692" cy="86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174628D0-78AA-426A-87E7-8F657F2B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83" y="2997280"/>
            <a:ext cx="1017306" cy="96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26">
            <a:extLst>
              <a:ext uri="{FF2B5EF4-FFF2-40B4-BE49-F238E27FC236}">
                <a16:creationId xmlns:a16="http://schemas.microsoft.com/office/drawing/2014/main" xmlns="" id="{1A85426E-71C7-4E6A-8A56-037AB1FD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749" y="2366720"/>
            <a:ext cx="1597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ОИВ субъектов РФ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439519E-D483-2775-C053-12BDAC8686CE}"/>
              </a:ext>
            </a:extLst>
          </p:cNvPr>
          <p:cNvGrpSpPr/>
          <p:nvPr/>
        </p:nvGrpSpPr>
        <p:grpSpPr>
          <a:xfrm>
            <a:off x="7007080" y="1372792"/>
            <a:ext cx="796327" cy="901394"/>
            <a:chOff x="2481263" y="212726"/>
            <a:chExt cx="4175126" cy="4725988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27A27D7A-4422-48B7-15C8-AE36D58CA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59A07BBB-B6F3-95D8-BD21-D2EC33D2C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Rectangle 26">
            <a:extLst>
              <a:ext uri="{FF2B5EF4-FFF2-40B4-BE49-F238E27FC236}">
                <a16:creationId xmlns:a16="http://schemas.microsoft.com/office/drawing/2014/main" xmlns="" id="{7F20294C-86B5-0790-66F5-22719204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684" y="2366720"/>
            <a:ext cx="142182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АО «СО ЕЭС»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35FBD425-1537-A686-B2F1-319446D61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153" y="2366720"/>
            <a:ext cx="221322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ru-RU" alt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Министерство энергетики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17329435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1C84B-022B-46DC-9985-24F8CBED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33A1F7-D9F4-4B0F-B97D-515A6B243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08C3C0EB-2196-4F77-8D35-7CE1F8EC6E15}" type="slidenum">
              <a:rPr lang="ru-RU" altLang="ru-RU"/>
              <a:pPr defTabSz="685800"/>
              <a:t>16</a:t>
            </a:fld>
            <a:endParaRPr lang="ru-RU" alt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DBEC1A9-B8D6-403D-93F2-A95C9211DBAA}"/>
              </a:ext>
            </a:extLst>
          </p:cNvPr>
          <p:cNvSpPr/>
          <p:nvPr/>
        </p:nvSpPr>
        <p:spPr>
          <a:xfrm>
            <a:off x="331577" y="3342377"/>
            <a:ext cx="8570548" cy="87292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>
              <a:spcBef>
                <a:spcPts val="0"/>
              </a:spcBef>
              <a:spcAft>
                <a:spcPts val="600"/>
              </a:spcAft>
            </a:pPr>
            <a:r>
              <a:rPr lang="ru-RU" sz="1800" b="0" cap="all" dirty="0">
                <a:solidFill>
                  <a:srgbClr val="88704A"/>
                </a:solidFill>
                <a:latin typeface="Century Gothic" panose="020B0502020202020204" pitchFamily="34" charset="0"/>
              </a:rPr>
              <a:t>Субъекты электроэнергетики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Предоставление исходных данных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Участие в общественном обсуждении проекта </a:t>
            </a:r>
            <a:r>
              <a:rPr lang="ru-RU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СиПР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ЭЭС России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5ADB1D83-C2EA-46B7-A0A9-ABC35D5AF83D}"/>
              </a:ext>
            </a:extLst>
          </p:cNvPr>
          <p:cNvSpPr/>
          <p:nvPr/>
        </p:nvSpPr>
        <p:spPr>
          <a:xfrm>
            <a:off x="331577" y="1254220"/>
            <a:ext cx="8570549" cy="1862048"/>
          </a:xfrm>
          <a:prstGeom prst="rect">
            <a:avLst/>
          </a:prstGeom>
          <a:ln w="38100">
            <a:noFill/>
            <a:prstDash val="solid"/>
          </a:ln>
        </p:spPr>
        <p:txBody>
          <a:bodyPr wrap="square" anchor="t">
            <a:spAutoFit/>
          </a:bodyPr>
          <a:lstStyle/>
          <a:p>
            <a:pPr algn="just" defTabSz="685800">
              <a:spcBef>
                <a:spcPts val="0"/>
              </a:spcBef>
              <a:spcAft>
                <a:spcPts val="600"/>
              </a:spcAft>
            </a:pPr>
            <a:r>
              <a:rPr lang="ru-RU" sz="1800" b="0" cap="all" dirty="0">
                <a:solidFill>
                  <a:srgbClr val="88704A"/>
                </a:solidFill>
                <a:latin typeface="Century Gothic" panose="020B0502020202020204" pitchFamily="34" charset="0"/>
              </a:rPr>
              <a:t>ОИВ субъектов РФ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Оценка реализуемости наиболее крупных перспективных проектов по технологическому присоединению новых потребителей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513000" indent="-214313" algn="just" defTabSz="685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̶"/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подтверждение наличия проекта в прогнозах социально-экономического развития</a:t>
            </a:r>
            <a:r>
              <a:rPr lang="en-US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  <a:p>
            <a:pPr marL="513000" indent="-214313" algn="just" defTabSz="685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̶"/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подтверждение наличия земельного участка соответствующего назначения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14313" indent="-214313" algn="just" defTabSz="6858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Рассмотрение проекта </a:t>
            </a:r>
            <a:r>
              <a:rPr lang="ru-RU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СиПР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ЭЭС России, подготовка заключений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Координация со схемами теплоснабжения</a:t>
            </a:r>
          </a:p>
        </p:txBody>
      </p:sp>
    </p:spTree>
    <p:extLst>
      <p:ext uri="{BB962C8B-B14F-4D97-AF65-F5344CB8AC3E}">
        <p14:creationId xmlns:p14="http://schemas.microsoft.com/office/powerpoint/2010/main" val="671012993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793DC-73DC-45FA-A157-5D78198F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исходных данных для разработки документов перспективного развития электроэнергетики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495D3B-069E-4005-A242-899050202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991AB3AF-2A32-4B3A-9603-BED6DF203A29}" type="slidenum">
              <a:rPr lang="ru-RU" altLang="ru-RU"/>
              <a:pPr defTabSz="685800">
                <a:defRPr/>
              </a:pPr>
              <a:t>17</a:t>
            </a:fld>
            <a:endParaRPr lang="ru-RU" alt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5F5E08A-48E1-4ADB-8928-F8E488B4BC8D}"/>
              </a:ext>
            </a:extLst>
          </p:cNvPr>
          <p:cNvSpPr txBox="1"/>
          <p:nvPr/>
        </p:nvSpPr>
        <p:spPr>
          <a:xfrm>
            <a:off x="159140" y="4346945"/>
            <a:ext cx="8742987" cy="580534"/>
          </a:xfrm>
          <a:prstGeom prst="rect">
            <a:avLst/>
          </a:prstGeom>
          <a:noFill/>
          <a:ln w="12700">
            <a:solidFill>
              <a:srgbClr val="003CA0"/>
            </a:solidFill>
            <a:prstDash val="sysDot"/>
          </a:ln>
        </p:spPr>
        <p:txBody>
          <a:bodyPr wrap="square" lIns="72000" tIns="36000" rIns="72000" bIns="36000" rtlCol="0">
            <a:noAutofit/>
          </a:bodyPr>
          <a:lstStyle/>
          <a:p>
            <a:pPr marL="628650" algn="just" defTabSz="685800">
              <a:spcBef>
                <a:spcPct val="50000"/>
              </a:spcBef>
            </a:pPr>
            <a:r>
              <a:rPr lang="ru-RU" sz="1100" dirty="0">
                <a:solidFill>
                  <a:srgbClr val="003CA0"/>
                </a:solidFill>
                <a:latin typeface="Century Gothic" panose="020B0502020202020204" pitchFamily="34" charset="0"/>
              </a:rPr>
              <a:t>В течение 2023 и 2024 гг. </a:t>
            </a:r>
            <a:r>
              <a:rPr lang="ru-RU" sz="1100" b="0" dirty="0">
                <a:solidFill>
                  <a:srgbClr val="003CA0"/>
                </a:solidFill>
                <a:latin typeface="Century Gothic" panose="020B0502020202020204" pitchFamily="34" charset="0"/>
              </a:rPr>
              <a:t>исходные данные предоставляются посредством направления документов на бумажном носителе официальным письмом либо в электронном виде на электронную почту Системного оператора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6762407-6293-4B71-7B97-E888D073E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09570"/>
              </p:ext>
            </p:extLst>
          </p:nvPr>
        </p:nvGraphicFramePr>
        <p:xfrm>
          <a:off x="106282" y="1124441"/>
          <a:ext cx="8904742" cy="2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75">
                  <a:extLst>
                    <a:ext uri="{9D8B030D-6E8A-4147-A177-3AD203B41FA5}">
                      <a16:colId xmlns:a16="http://schemas.microsoft.com/office/drawing/2014/main" xmlns="" val="3485915245"/>
                    </a:ext>
                  </a:extLst>
                </a:gridCol>
                <a:gridCol w="3635467">
                  <a:extLst>
                    <a:ext uri="{9D8B030D-6E8A-4147-A177-3AD203B41FA5}">
                      <a16:colId xmlns:a16="http://schemas.microsoft.com/office/drawing/2014/main" xmlns="" val="2860644768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xmlns="" val="47713389"/>
                    </a:ext>
                  </a:extLst>
                </a:gridCol>
              </a:tblGrid>
              <a:tr h="871954"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0"/>
                        </a:spcBef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0"/>
                        </a:spcBef>
                        <a:defRPr/>
                      </a:pPr>
                      <a:r>
                        <a:rPr lang="ru-RU" sz="1000" cap="all" baseline="0" dirty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Правила предоставления информации, необходимой для осуществления оперативно-диспетчерского управления в электроэнергетике </a:t>
                      </a:r>
                    </a:p>
                    <a:p>
                      <a:pPr algn="ctr" defTabSz="685800">
                        <a:spcBef>
                          <a:spcPts val="0"/>
                        </a:spcBef>
                        <a:defRPr/>
                      </a:pPr>
                      <a:r>
                        <a:rPr lang="ru-RU" sz="900" b="0" i="0" dirty="0" smtClean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(Приказ МЭ</a:t>
                      </a:r>
                      <a:r>
                        <a:rPr lang="ru-RU" sz="900" b="0" i="0" baseline="0" dirty="0" smtClean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 от 20.12.2022 №1340</a:t>
                      </a:r>
                      <a:r>
                        <a:rPr lang="ru-RU" sz="900" b="0" i="0" dirty="0" smtClean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000" i="0" dirty="0">
                        <a:solidFill>
                          <a:srgbClr val="88704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0"/>
                        </a:spcBef>
                        <a:defRPr/>
                      </a:pPr>
                      <a:r>
                        <a:rPr lang="ru-RU" sz="900" dirty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cap="all" baseline="0" dirty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Формы и форматы предоставления исходных данных, учитываемых при разработке документов перспективного развития электроэнергетики</a:t>
                      </a:r>
                    </a:p>
                    <a:p>
                      <a:pPr algn="ctr" defTabSz="685800">
                        <a:spcBef>
                          <a:spcPts val="0"/>
                        </a:spcBef>
                        <a:defRPr/>
                      </a:pPr>
                      <a:r>
                        <a:rPr lang="ru-RU" sz="900" b="0" i="0" dirty="0" smtClean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(Приказ МЭ от 26.12.2022 №1364)</a:t>
                      </a:r>
                      <a:endParaRPr lang="ru-RU" sz="1000" i="0" dirty="0">
                        <a:solidFill>
                          <a:srgbClr val="88704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0934225"/>
                  </a:ext>
                </a:extLst>
              </a:tr>
              <a:tr h="671936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Кто предоставляет</a:t>
                      </a:r>
                    </a:p>
                    <a:p>
                      <a:pPr marL="0" indent="0" algn="r" defTabSz="685800">
                        <a:spcBef>
                          <a:spcPts val="225"/>
                        </a:spcBef>
                        <a:buFont typeface="Wingdings" panose="05000000000000000000" pitchFamily="2" charset="2"/>
                        <a:buNone/>
                      </a:pPr>
                      <a:endParaRPr lang="ru-RU" sz="1000" b="1" dirty="0">
                        <a:solidFill>
                          <a:srgbClr val="88704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4313" indent="-214313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Субъекты электроэнергетики </a:t>
                      </a:r>
                    </a:p>
                    <a:p>
                      <a:pPr marL="214313" indent="-214313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Потребители электрической энергии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4313" indent="-214313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Федеральные органы исполнительной власти </a:t>
                      </a:r>
                    </a:p>
                    <a:p>
                      <a:pPr marL="214313" indent="-214313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Органы исполнительной власти субъектов РФ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402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ts val="105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88704A"/>
                          </a:solidFill>
                          <a:latin typeface="Century Gothic" panose="020B0502020202020204" pitchFamily="34" charset="0"/>
                        </a:rPr>
                        <a:t>Устанавливают</a:t>
                      </a:r>
                    </a:p>
                    <a:p>
                      <a:pPr marL="0" indent="0" algn="r" defTabSz="685800">
                        <a:lnSpc>
                          <a:spcPts val="1050"/>
                        </a:lnSpc>
                        <a:spcBef>
                          <a:spcPct val="500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endParaRPr lang="ru-RU" sz="1000" b="1" dirty="0">
                        <a:solidFill>
                          <a:srgbClr val="88704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4313" indent="-214313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Состав, порядок, сроки, формы и форматы  предоставления исходных данных для осуществления оперативно-диспетчерского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управления </a:t>
                      </a:r>
                    </a:p>
                    <a:p>
                      <a:pPr marL="214313" indent="-214313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Состав, порядок, сроки, формы и форматы  предоставления исходных данных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для разработки документов перспективного развития электроэнергетики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4313" indent="-214313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Формы и форматы предоставления исходных данных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Состав, порядок и сроки предоставления исходных данных устанавливаются Правилами разработки и утверждения документов перспективного развития электроэнергетики, утверждаемыми Правительством РФ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7839416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ED1CBC59-8DE3-9C15-D400-7C1A2D56D1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951" y="4455829"/>
            <a:ext cx="417083" cy="362766"/>
          </a:xfrm>
          <a:custGeom>
            <a:avLst/>
            <a:gdLst>
              <a:gd name="T0" fmla="*/ 456 w 912"/>
              <a:gd name="T1" fmla="*/ 0 h 790"/>
              <a:gd name="T2" fmla="*/ 684 w 912"/>
              <a:gd name="T3" fmla="*/ 395 h 790"/>
              <a:gd name="T4" fmla="*/ 912 w 912"/>
              <a:gd name="T5" fmla="*/ 790 h 790"/>
              <a:gd name="T6" fmla="*/ 456 w 912"/>
              <a:gd name="T7" fmla="*/ 790 h 790"/>
              <a:gd name="T8" fmla="*/ 0 w 912"/>
              <a:gd name="T9" fmla="*/ 790 h 790"/>
              <a:gd name="T10" fmla="*/ 228 w 912"/>
              <a:gd name="T11" fmla="*/ 395 h 790"/>
              <a:gd name="T12" fmla="*/ 456 w 912"/>
              <a:gd name="T13" fmla="*/ 0 h 790"/>
              <a:gd name="T14" fmla="*/ 523 w 912"/>
              <a:gd name="T15" fmla="*/ 167 h 790"/>
              <a:gd name="T16" fmla="*/ 213 w 912"/>
              <a:gd name="T17" fmla="*/ 518 h 790"/>
              <a:gd name="T18" fmla="*/ 468 w 912"/>
              <a:gd name="T19" fmla="*/ 518 h 790"/>
              <a:gd name="T20" fmla="*/ 395 w 912"/>
              <a:gd name="T21" fmla="*/ 759 h 790"/>
              <a:gd name="T22" fmla="*/ 631 w 912"/>
              <a:gd name="T23" fmla="*/ 430 h 790"/>
              <a:gd name="T24" fmla="*/ 422 w 912"/>
              <a:gd name="T25" fmla="*/ 430 h 790"/>
              <a:gd name="T26" fmla="*/ 523 w 912"/>
              <a:gd name="T27" fmla="*/ 167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790">
                <a:moveTo>
                  <a:pt x="456" y="0"/>
                </a:moveTo>
                <a:lnTo>
                  <a:pt x="684" y="395"/>
                </a:lnTo>
                <a:lnTo>
                  <a:pt x="912" y="790"/>
                </a:lnTo>
                <a:lnTo>
                  <a:pt x="456" y="790"/>
                </a:lnTo>
                <a:lnTo>
                  <a:pt x="0" y="790"/>
                </a:lnTo>
                <a:lnTo>
                  <a:pt x="228" y="395"/>
                </a:lnTo>
                <a:lnTo>
                  <a:pt x="456" y="0"/>
                </a:lnTo>
                <a:close/>
                <a:moveTo>
                  <a:pt x="523" y="167"/>
                </a:moveTo>
                <a:lnTo>
                  <a:pt x="213" y="518"/>
                </a:lnTo>
                <a:lnTo>
                  <a:pt x="468" y="518"/>
                </a:lnTo>
                <a:lnTo>
                  <a:pt x="395" y="759"/>
                </a:lnTo>
                <a:lnTo>
                  <a:pt x="631" y="430"/>
                </a:lnTo>
                <a:lnTo>
                  <a:pt x="422" y="430"/>
                </a:lnTo>
                <a:lnTo>
                  <a:pt x="523" y="167"/>
                </a:lnTo>
                <a:close/>
              </a:path>
            </a:pathLst>
          </a:custGeom>
          <a:noFill/>
          <a:ln w="9525" cap="flat">
            <a:solidFill>
              <a:srgbClr val="003C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309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B0506F5-C990-49EE-9FB6-B59C5A13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Общественное обсуждение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C734C3A-A5E6-4E3A-B11B-A653CF43A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2542DFC8-5EEE-4280-8778-11DD1B99432D}" type="slidenum">
              <a:rPr lang="ru-RU"/>
              <a:pPr defTabSz="685800">
                <a:defRPr/>
              </a:pPr>
              <a:t>18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C3B18B-61F3-4937-B7B4-97FD987B970D}"/>
              </a:ext>
            </a:extLst>
          </p:cNvPr>
          <p:cNvSpPr txBox="1"/>
          <p:nvPr/>
        </p:nvSpPr>
        <p:spPr>
          <a:xfrm>
            <a:off x="208319" y="1807090"/>
            <a:ext cx="1766733" cy="19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265113" indent="-265113" algn="just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■"/>
              <a:defRPr sz="1400" b="1" i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9pPr>
          </a:lstStyle>
          <a:p>
            <a:pPr marL="0" indent="0" algn="r" defTabSz="685800">
              <a:spcBef>
                <a:spcPts val="0"/>
              </a:spcBef>
              <a:spcAft>
                <a:spcPts val="1350"/>
              </a:spcAft>
              <a:buNone/>
            </a:pPr>
            <a:r>
              <a:rPr lang="ru-RU" sz="1100" cap="all" dirty="0">
                <a:solidFill>
                  <a:srgbClr val="88704A"/>
                </a:solidFill>
                <a:latin typeface="Century Gothic" panose="020B0502020202020204" pitchFamily="34" charset="0"/>
              </a:rPr>
              <a:t>Генеральная схема размещения объектов электроэнергетики</a:t>
            </a:r>
            <a:endParaRPr lang="ru-RU" sz="1100" i="1" cap="all" dirty="0">
              <a:solidFill>
                <a:srgbClr val="88704A"/>
              </a:solidFill>
              <a:latin typeface="Century Gothic" panose="020B0502020202020204" pitchFamily="34" charset="0"/>
            </a:endParaRPr>
          </a:p>
          <a:p>
            <a:pPr marL="0" indent="0" algn="r" defTabSz="685800">
              <a:spcBef>
                <a:spcPts val="0"/>
              </a:spcBef>
              <a:spcAft>
                <a:spcPts val="1350"/>
              </a:spcAft>
              <a:buNone/>
            </a:pPr>
            <a:endParaRPr lang="ru-RU" sz="1100" cap="all" dirty="0">
              <a:solidFill>
                <a:srgbClr val="88704A"/>
              </a:solidFill>
              <a:latin typeface="Century Gothic" panose="020B0502020202020204" pitchFamily="34" charset="0"/>
            </a:endParaRPr>
          </a:p>
          <a:p>
            <a:pPr marL="0" indent="0" algn="r" defTabSz="685800">
              <a:spcBef>
                <a:spcPts val="0"/>
              </a:spcBef>
              <a:spcAft>
                <a:spcPts val="1350"/>
              </a:spcAft>
              <a:buNone/>
            </a:pPr>
            <a:r>
              <a:rPr lang="ru-RU" sz="1100" cap="all" dirty="0">
                <a:solidFill>
                  <a:srgbClr val="88704A"/>
                </a:solidFill>
                <a:latin typeface="Century Gothic" panose="020B0502020202020204" pitchFamily="34" charset="0"/>
              </a:rPr>
              <a:t>Схема и программа развития электроэнергетики России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D5BBD7E-B8FE-4792-994A-D8E70B3BF2D1}"/>
              </a:ext>
            </a:extLst>
          </p:cNvPr>
          <p:cNvSpPr/>
          <p:nvPr/>
        </p:nvSpPr>
        <p:spPr bwMode="auto">
          <a:xfrm>
            <a:off x="2187864" y="1458852"/>
            <a:ext cx="4157095" cy="2614929"/>
          </a:xfrm>
          <a:prstGeom prst="roundRect">
            <a:avLst>
              <a:gd name="adj" fmla="val 5879"/>
            </a:avLst>
          </a:prstGeom>
          <a:noFill/>
          <a:ln w="9525">
            <a:solidFill>
              <a:srgbClr val="A88C5E"/>
            </a:solidFill>
          </a:ln>
          <a:effectLst/>
        </p:spPr>
        <p:txBody>
          <a:bodyPr vert="horz" wrap="square" lIns="68580" tIns="14400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14313" indent="-214313" algn="just" defTabSz="685800">
              <a:spcBef>
                <a:spcPts val="0"/>
              </a:spcBef>
              <a:spcAft>
                <a:spcPts val="12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Осуществляется </a:t>
            </a:r>
            <a:r>
              <a:rPr lang="ru-RU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по аналогии с общественным обсуждением документов </a:t>
            </a:r>
            <a: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стратегического планирования, документов территориального планирования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12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Проекты документов </a:t>
            </a:r>
            <a: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размещаются на сайте </a:t>
            </a:r>
            <a:b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АО «СО ЕЭС» </a:t>
            </a:r>
            <a:r>
              <a:rPr lang="ru-RU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в открытом доступе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12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Поступившие </a:t>
            </a:r>
            <a:r>
              <a:rPr lang="ru-RU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замечания рассматриваются в обязательном порядке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12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Сводка с позицией </a:t>
            </a:r>
            <a: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размещается </a:t>
            </a:r>
            <a:r>
              <a:rPr lang="ru-RU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в открытом доступе и доводится до Минэнерго России и ОИВ субъектов РФ </a:t>
            </a:r>
            <a:r>
              <a:rPr lang="ru-RU" sz="11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для учета при принятии решения</a:t>
            </a:r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xmlns="" id="{7C780D44-9FD5-429F-BA08-4ADC5BFA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881" y="2093254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BE9367A-2315-4AFC-98DE-BFA897E4D4D2}"/>
              </a:ext>
            </a:extLst>
          </p:cNvPr>
          <p:cNvSpPr/>
          <p:nvPr/>
        </p:nvSpPr>
        <p:spPr>
          <a:xfrm>
            <a:off x="2763610" y="1322575"/>
            <a:ext cx="300560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cap="all" dirty="0">
                <a:solidFill>
                  <a:srgbClr val="88704A"/>
                </a:solidFill>
                <a:latin typeface="Century Gothic" panose="020B0502020202020204" pitchFamily="34" charset="0"/>
              </a:rPr>
              <a:t>Общественное обсуждение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9A8BC07-3CF9-494E-AB4D-88F0CFD0AAAF}"/>
              </a:ext>
            </a:extLst>
          </p:cNvPr>
          <p:cNvSpPr txBox="1"/>
          <p:nvPr/>
        </p:nvSpPr>
        <p:spPr>
          <a:xfrm>
            <a:off x="6755495" y="2289769"/>
            <a:ext cx="2173475" cy="36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7000" tIns="0" rIns="27000" bIns="27000" rtlCol="0" anchor="ctr" anchorCtr="0">
            <a:noAutofit/>
          </a:bodyPr>
          <a:lstStyle>
            <a:defPPr>
              <a:defRPr lang="ru-RU"/>
            </a:defPPr>
            <a:lvl1pPr algn="ctr">
              <a:defRPr sz="1400" b="1" i="0">
                <a:solidFill>
                  <a:srgbClr val="003CA0"/>
                </a:solidFill>
              </a:defRPr>
            </a:lvl1pPr>
          </a:lstStyle>
          <a:p>
            <a:pPr defTabSz="685800">
              <a:spcBef>
                <a:spcPct val="50000"/>
              </a:spcBef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Субъекты электроэнергетики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C93A3D2-0CDC-4B0E-95F9-9CEEBDEB9586}"/>
              </a:ext>
            </a:extLst>
          </p:cNvPr>
          <p:cNvSpPr txBox="1"/>
          <p:nvPr/>
        </p:nvSpPr>
        <p:spPr>
          <a:xfrm>
            <a:off x="6760199" y="1280385"/>
            <a:ext cx="2173475" cy="36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7000" tIns="0" rIns="27000" bIns="27000" rtlCol="0" anchor="ctr" anchorCtr="0">
            <a:noAutofit/>
          </a:bodyPr>
          <a:lstStyle>
            <a:defPPr>
              <a:defRPr lang="ru-RU"/>
            </a:defPPr>
            <a:lvl1pPr algn="ctr">
              <a:defRPr sz="1400" b="1" i="0">
                <a:solidFill>
                  <a:srgbClr val="003CA0"/>
                </a:solidFill>
              </a:defRPr>
            </a:lvl1pPr>
          </a:lstStyle>
          <a:p>
            <a:pPr defTabSz="685800">
              <a:spcBef>
                <a:spcPct val="50000"/>
              </a:spcBef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Потребители электроэнергии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2FA3D22-EF24-4E62-A569-CFA5FCE807E5}"/>
              </a:ext>
            </a:extLst>
          </p:cNvPr>
          <p:cNvSpPr txBox="1"/>
          <p:nvPr/>
        </p:nvSpPr>
        <p:spPr>
          <a:xfrm>
            <a:off x="6760198" y="3299153"/>
            <a:ext cx="2173475" cy="36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7000" tIns="0" rIns="27000" bIns="27000" rtlCol="0" anchor="ctr" anchorCtr="0">
            <a:noAutofit/>
          </a:bodyPr>
          <a:lstStyle>
            <a:defPPr>
              <a:defRPr lang="ru-RU"/>
            </a:defPPr>
            <a:lvl1pPr algn="ctr">
              <a:defRPr sz="1400" b="1" i="0">
                <a:solidFill>
                  <a:srgbClr val="003CA0"/>
                </a:solidFill>
              </a:defRPr>
            </a:lvl1pPr>
          </a:lstStyle>
          <a:p>
            <a:pPr defTabSz="685800">
              <a:spcBef>
                <a:spcPct val="50000"/>
              </a:spcBef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Проектные организации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E0A9B7E-C2A1-4EE7-B5B8-ACBE0CD48B35}"/>
              </a:ext>
            </a:extLst>
          </p:cNvPr>
          <p:cNvSpPr txBox="1"/>
          <p:nvPr/>
        </p:nvSpPr>
        <p:spPr>
          <a:xfrm>
            <a:off x="6762206" y="3803844"/>
            <a:ext cx="2173475" cy="36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7000" tIns="0" rIns="27000" bIns="27000" rtlCol="0" anchor="ctr" anchorCtr="0">
            <a:noAutofit/>
          </a:bodyPr>
          <a:lstStyle>
            <a:defPPr>
              <a:defRPr lang="ru-RU"/>
            </a:defPPr>
            <a:lvl1pPr algn="ctr">
              <a:defRPr sz="1400" b="1" i="0">
                <a:solidFill>
                  <a:srgbClr val="003CA0"/>
                </a:solidFill>
              </a:defRPr>
            </a:lvl1pPr>
          </a:lstStyle>
          <a:p>
            <a:pPr defTabSz="685800">
              <a:spcBef>
                <a:spcPct val="50000"/>
              </a:spcBef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Научно-исследовательские институты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5349058-10B8-44A4-ADB2-FFCFF1056606}"/>
              </a:ext>
            </a:extLst>
          </p:cNvPr>
          <p:cNvSpPr txBox="1"/>
          <p:nvPr/>
        </p:nvSpPr>
        <p:spPr>
          <a:xfrm>
            <a:off x="6760198" y="2794461"/>
            <a:ext cx="2173475" cy="36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7000" tIns="0" rIns="27000" bIns="27000" rtlCol="0" anchor="ctr" anchorCtr="0">
            <a:noAutofit/>
          </a:bodyPr>
          <a:lstStyle>
            <a:defPPr>
              <a:defRPr lang="ru-RU"/>
            </a:defPPr>
            <a:lvl1pPr algn="ctr">
              <a:defRPr sz="1400" b="1" i="0">
                <a:solidFill>
                  <a:srgbClr val="003CA0"/>
                </a:solidFill>
              </a:defRPr>
            </a:lvl1pPr>
          </a:lstStyle>
          <a:p>
            <a:pPr defTabSz="685800">
              <a:spcBef>
                <a:spcPct val="50000"/>
              </a:spcBef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Совет рынка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9AE9882-037C-432D-8F11-10A9DA114A50}"/>
              </a:ext>
            </a:extLst>
          </p:cNvPr>
          <p:cNvSpPr txBox="1"/>
          <p:nvPr/>
        </p:nvSpPr>
        <p:spPr>
          <a:xfrm>
            <a:off x="6754640" y="1785077"/>
            <a:ext cx="2173475" cy="36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7000" tIns="0" rIns="27000" bIns="27000" rtlCol="0" anchor="ctr" anchorCtr="0">
            <a:noAutofit/>
          </a:bodyPr>
          <a:lstStyle>
            <a:defPPr>
              <a:defRPr lang="ru-RU"/>
            </a:defPPr>
            <a:lvl1pPr algn="ctr">
              <a:defRPr sz="1400" b="1" i="0">
                <a:solidFill>
                  <a:srgbClr val="003CA0"/>
                </a:solidFill>
              </a:defRPr>
            </a:lvl1pPr>
          </a:lstStyle>
          <a:p>
            <a:pPr defTabSz="685800">
              <a:spcBef>
                <a:spcPct val="50000"/>
              </a:spcBef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Деловые объединения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6755D5D-4CDD-47BD-8532-C90AF68C87B5}"/>
              </a:ext>
            </a:extLst>
          </p:cNvPr>
          <p:cNvSpPr/>
          <p:nvPr/>
        </p:nvSpPr>
        <p:spPr bwMode="auto">
          <a:xfrm>
            <a:off x="146583" y="1200824"/>
            <a:ext cx="6372548" cy="3043109"/>
          </a:xfrm>
          <a:prstGeom prst="roundRect">
            <a:avLst>
              <a:gd name="adj" fmla="val 6892"/>
            </a:avLst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ct val="50000"/>
              </a:spcBef>
            </a:pPr>
            <a:endParaRPr lang="ru-RU" sz="105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Стрелка вправо 23">
            <a:extLst>
              <a:ext uri="{FF2B5EF4-FFF2-40B4-BE49-F238E27FC236}">
                <a16:creationId xmlns:a16="http://schemas.microsoft.com/office/drawing/2014/main" xmlns="" id="{F81009F4-17F7-4DD9-B12D-EB58EBBC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881" y="3278838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Стрелка вправо 23">
            <a:extLst>
              <a:ext uri="{FF2B5EF4-FFF2-40B4-BE49-F238E27FC236}">
                <a16:creationId xmlns:a16="http://schemas.microsoft.com/office/drawing/2014/main" xmlns="" id="{CDE275AC-4A5B-40A7-BD12-466DA9FFB9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61243" y="1385588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Стрелка вправо 23">
            <a:extLst>
              <a:ext uri="{FF2B5EF4-FFF2-40B4-BE49-F238E27FC236}">
                <a16:creationId xmlns:a16="http://schemas.microsoft.com/office/drawing/2014/main" xmlns="" id="{2473717B-2574-4F47-B533-995EC86FA0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61243" y="1888834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Стрелка вправо 23">
            <a:extLst>
              <a:ext uri="{FF2B5EF4-FFF2-40B4-BE49-F238E27FC236}">
                <a16:creationId xmlns:a16="http://schemas.microsoft.com/office/drawing/2014/main" xmlns="" id="{F5B6EA70-1582-44F8-97EC-E6C173FD33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61243" y="2392080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Стрелка вправо 23">
            <a:extLst>
              <a:ext uri="{FF2B5EF4-FFF2-40B4-BE49-F238E27FC236}">
                <a16:creationId xmlns:a16="http://schemas.microsoft.com/office/drawing/2014/main" xmlns="" id="{9D1EC63A-8DA9-4293-8F94-8CCC8ECE14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61243" y="2895326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Стрелка вправо 23">
            <a:extLst>
              <a:ext uri="{FF2B5EF4-FFF2-40B4-BE49-F238E27FC236}">
                <a16:creationId xmlns:a16="http://schemas.microsoft.com/office/drawing/2014/main" xmlns="" id="{38A02CAF-DDC4-4E29-8D25-D8B9F243BE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61243" y="3398572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Стрелка вправо 23">
            <a:extLst>
              <a:ext uri="{FF2B5EF4-FFF2-40B4-BE49-F238E27FC236}">
                <a16:creationId xmlns:a16="http://schemas.microsoft.com/office/drawing/2014/main" xmlns="" id="{0F2571A4-CCDB-465F-BF1B-485E2BF0E0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61243" y="3901817"/>
            <a:ext cx="189114" cy="152111"/>
          </a:xfrm>
          <a:prstGeom prst="rightArrow">
            <a:avLst>
              <a:gd name="adj1" fmla="val 52886"/>
              <a:gd name="adj2" fmla="val 3669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01178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CFDB4E82-6F5A-2EFA-7ED6-6FB46068D44E}"/>
              </a:ext>
            </a:extLst>
          </p:cNvPr>
          <p:cNvGrpSpPr/>
          <p:nvPr/>
        </p:nvGrpSpPr>
        <p:grpSpPr>
          <a:xfrm>
            <a:off x="1400613" y="1696177"/>
            <a:ext cx="164680" cy="3127108"/>
            <a:chOff x="1400613" y="1696177"/>
            <a:chExt cx="164680" cy="3127108"/>
          </a:xfrm>
        </p:grpSpPr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E4D7A7BC-0B95-8321-E752-56A8FE3DAF17}"/>
                </a:ext>
              </a:extLst>
            </p:cNvPr>
            <p:cNvSpPr/>
            <p:nvPr/>
          </p:nvSpPr>
          <p:spPr bwMode="auto">
            <a:xfrm>
              <a:off x="1400613" y="1696177"/>
              <a:ext cx="164680" cy="3127108"/>
            </a:xfrm>
            <a:custGeom>
              <a:avLst/>
              <a:gdLst>
                <a:gd name="connsiteX0" fmla="*/ 209405 w 230345"/>
                <a:gd name="connsiteY0" fmla="*/ 0 h 3127108"/>
                <a:gd name="connsiteX1" fmla="*/ 0 w 230345"/>
                <a:gd name="connsiteY1" fmla="*/ 0 h 3127108"/>
                <a:gd name="connsiteX2" fmla="*/ 0 w 230345"/>
                <a:gd name="connsiteY2" fmla="*/ 3127108 h 3127108"/>
                <a:gd name="connsiteX3" fmla="*/ 230345 w 230345"/>
                <a:gd name="connsiteY3" fmla="*/ 3127108 h 312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45" h="3127108">
                  <a:moveTo>
                    <a:pt x="209405" y="0"/>
                  </a:moveTo>
                  <a:lnTo>
                    <a:pt x="0" y="0"/>
                  </a:lnTo>
                  <a:lnTo>
                    <a:pt x="0" y="3127108"/>
                  </a:lnTo>
                  <a:lnTo>
                    <a:pt x="230345" y="3127108"/>
                  </a:lnTo>
                </a:path>
              </a:pathLst>
            </a:custGeom>
            <a:noFill/>
            <a:ln w="12700">
              <a:solidFill>
                <a:srgbClr val="A88C5E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B954FA2C-BF73-3DCC-251A-8642FB994862}"/>
                </a:ext>
              </a:extLst>
            </p:cNvPr>
            <p:cNvCxnSpPr/>
            <p:nvPr/>
          </p:nvCxnSpPr>
          <p:spPr bwMode="auto">
            <a:xfrm>
              <a:off x="1400613" y="2984083"/>
              <a:ext cx="135798" cy="0"/>
            </a:xfrm>
            <a:prstGeom prst="line">
              <a:avLst/>
            </a:prstGeom>
            <a:noFill/>
            <a:ln w="12700" cap="flat" cmpd="sng" algn="ctr">
              <a:solidFill>
                <a:srgbClr val="A88C5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B32E2650-52BB-B314-1BF2-D053EB5B999E}"/>
                </a:ext>
              </a:extLst>
            </p:cNvPr>
            <p:cNvCxnSpPr/>
            <p:nvPr/>
          </p:nvCxnSpPr>
          <p:spPr bwMode="auto">
            <a:xfrm>
              <a:off x="1400613" y="2079346"/>
              <a:ext cx="135798" cy="0"/>
            </a:xfrm>
            <a:prstGeom prst="line">
              <a:avLst/>
            </a:prstGeom>
            <a:noFill/>
            <a:ln w="12700" cap="flat" cmpd="sng" algn="ctr">
              <a:solidFill>
                <a:srgbClr val="A88C5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703B45-50EE-45EA-98D9-D882C1E9CC48}"/>
              </a:ext>
            </a:extLst>
          </p:cNvPr>
          <p:cNvSpPr txBox="1"/>
          <p:nvPr/>
        </p:nvSpPr>
        <p:spPr>
          <a:xfrm>
            <a:off x="244306" y="999402"/>
            <a:ext cx="8562922" cy="461665"/>
          </a:xfrm>
          <a:prstGeom prst="rect">
            <a:avLst/>
          </a:prstGeom>
          <a:noFill/>
          <a:ln w="12700">
            <a:solidFill>
              <a:srgbClr val="003CA0"/>
            </a:solidFill>
            <a:prstDash val="sysDot"/>
          </a:ln>
        </p:spPr>
        <p:txBody>
          <a:bodyPr wrap="square">
            <a:spAutoFit/>
          </a:bodyPr>
          <a:lstStyle/>
          <a:p>
            <a:pPr marL="62865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3CA0"/>
                </a:solidFill>
                <a:latin typeface="Century Gothic" panose="020B0502020202020204" pitchFamily="34" charset="0"/>
              </a:rPr>
              <a:t>С 2024 года АО </a:t>
            </a:r>
            <a:r>
              <a:rPr lang="ru-RU" sz="1200" dirty="0">
                <a:solidFill>
                  <a:srgbClr val="003CA0"/>
                </a:solidFill>
                <a:latin typeface="Century Gothic" panose="020B0502020202020204" pitchFamily="34" charset="0"/>
              </a:rPr>
              <a:t>«СО ЕЭС» </a:t>
            </a:r>
            <a:r>
              <a:rPr lang="ru-RU" sz="1200" dirty="0" smtClean="0">
                <a:solidFill>
                  <a:srgbClr val="003CA0"/>
                </a:solidFill>
                <a:latin typeface="Century Gothic" panose="020B0502020202020204" pitchFamily="34" charset="0"/>
              </a:rPr>
              <a:t>будет публиковать на </a:t>
            </a:r>
            <a:r>
              <a:rPr lang="ru-RU" sz="1200" dirty="0">
                <a:solidFill>
                  <a:srgbClr val="003CA0"/>
                </a:solidFill>
                <a:latin typeface="Century Gothic" panose="020B0502020202020204" pitchFamily="34" charset="0"/>
              </a:rPr>
              <a:t>своем официальном сайте в сети Интернет в срок до 1 февраля отчет «Анализ реализации СиПР ЭЭС России</a:t>
            </a:r>
            <a:r>
              <a:rPr lang="ru-RU" sz="1200" dirty="0" smtClean="0">
                <a:solidFill>
                  <a:srgbClr val="003CA0"/>
                </a:solidFill>
                <a:latin typeface="Century Gothic" panose="020B0502020202020204" pitchFamily="34" charset="0"/>
              </a:rPr>
              <a:t>» </a:t>
            </a:r>
            <a:r>
              <a:rPr lang="ru-RU" sz="900" b="0" i="1" dirty="0" smtClean="0">
                <a:solidFill>
                  <a:srgbClr val="003CA0"/>
                </a:solidFill>
                <a:latin typeface="Century Gothic" panose="020B0502020202020204" pitchFamily="34" charset="0"/>
              </a:rPr>
              <a:t>(п.75 Правил разработки)</a:t>
            </a:r>
            <a:endParaRPr lang="ru-RU" sz="900" b="0" i="1" dirty="0">
              <a:solidFill>
                <a:srgbClr val="003C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xmlns="" id="{9F85F1C7-579E-4A5E-BF2E-232243F9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реализации СиПР ЭЭС России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B8CA7A3-8AC0-4194-BA96-9C9706CEC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2542DFC8-5EEE-4280-8778-11DD1B99432D}" type="slidenum">
              <a:rPr lang="ru-RU"/>
              <a:pPr defTabSz="685800">
                <a:defRPr/>
              </a:pPr>
              <a:t>19</a:t>
            </a:fld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DF9E2E-B30B-4CCB-9C8E-A784B75ABC0F}"/>
              </a:ext>
            </a:extLst>
          </p:cNvPr>
          <p:cNvSpPr txBox="1"/>
          <p:nvPr/>
        </p:nvSpPr>
        <p:spPr>
          <a:xfrm>
            <a:off x="1799438" y="1541813"/>
            <a:ext cx="7074282" cy="42408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114300" indent="-114300">
              <a:spcBef>
                <a:spcPts val="0"/>
              </a:spcBef>
              <a:buFont typeface="Arial" panose="020B0604020202020204" pitchFamily="34" charset="0"/>
              <a:buChar char="•"/>
              <a:defRPr sz="1100" b="0"/>
            </a:lvl1pPr>
          </a:lstStyle>
          <a:p>
            <a:pPr marL="0" indent="0" algn="just" defTabSz="685800">
              <a:spcAft>
                <a:spcPts val="100"/>
              </a:spcAft>
              <a:buClr>
                <a:srgbClr val="A88C5E"/>
              </a:buClr>
              <a:buNone/>
            </a:pPr>
            <a:r>
              <a:rPr lang="ru-RU" sz="1200" b="1" cap="all" dirty="0">
                <a:latin typeface="Century Gothic" panose="020B0502020202020204" pitchFamily="34" charset="0"/>
              </a:rPr>
              <a:t>Спрос на электрическую энергию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запланированных и фактических величин потребления электрической энергии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15021F-10E9-4C98-9956-BAA46118E20B}"/>
              </a:ext>
            </a:extLst>
          </p:cNvPr>
          <p:cNvSpPr txBox="1"/>
          <p:nvPr/>
        </p:nvSpPr>
        <p:spPr>
          <a:xfrm>
            <a:off x="1799438" y="1948590"/>
            <a:ext cx="7074282" cy="89857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100" b="0"/>
            </a:lvl1pPr>
          </a:lstStyle>
          <a:p>
            <a:pPr marL="0" indent="0" algn="just" defTabSz="685800">
              <a:spcAft>
                <a:spcPts val="100"/>
              </a:spcAft>
              <a:buClr>
                <a:srgbClr val="A88C5E"/>
              </a:buClr>
              <a:buNone/>
            </a:pPr>
            <a:r>
              <a:rPr lang="ru-RU" sz="1200" b="1" cap="all" dirty="0">
                <a:latin typeface="Century Gothic" panose="020B0502020202020204" pitchFamily="34" charset="0"/>
              </a:rPr>
              <a:t>Электрические нагрузки ЭЭС и ЕЭС России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запланированных и фактических </a:t>
            </a:r>
            <a:r>
              <a:rPr lang="ru-RU" sz="1000" dirty="0" err="1">
                <a:latin typeface="Century Gothic" panose="020B0502020202020204" pitchFamily="34" charset="0"/>
              </a:rPr>
              <a:t>совмещенных</a:t>
            </a:r>
            <a:r>
              <a:rPr lang="ru-RU" sz="1000" dirty="0">
                <a:latin typeface="Century Gothic" panose="020B0502020202020204" pitchFamily="34" charset="0"/>
              </a:rPr>
              <a:t> электрических нагрузок ЭЭС и ЕЭС России на час максимума ЕЭС 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запланированных и фактических собственных максимальных электрических нагрузок ЭЭС и ЕЭС России на час максимума ЕЭС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68C70B-77FC-41B2-A849-7B0EFB76F64C}"/>
              </a:ext>
            </a:extLst>
          </p:cNvPr>
          <p:cNvSpPr txBox="1"/>
          <p:nvPr/>
        </p:nvSpPr>
        <p:spPr>
          <a:xfrm>
            <a:off x="1796334" y="2829856"/>
            <a:ext cx="7089682" cy="186037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114300" indent="-114300">
              <a:spcBef>
                <a:spcPts val="0"/>
              </a:spcBef>
              <a:buFont typeface="Arial" panose="020B0604020202020204" pitchFamily="34" charset="0"/>
              <a:buChar char="•"/>
              <a:defRPr sz="1100" b="0"/>
            </a:lvl1pPr>
          </a:lstStyle>
          <a:p>
            <a:pPr marL="0" indent="0" algn="just" defTabSz="685800">
              <a:spcAft>
                <a:spcPts val="100"/>
              </a:spcAft>
              <a:buClr>
                <a:srgbClr val="A88C5E"/>
              </a:buClr>
              <a:buNone/>
            </a:pPr>
            <a:r>
              <a:rPr lang="ru-RU" sz="1200" b="1" cap="all" dirty="0">
                <a:latin typeface="Century Gothic" panose="020B0502020202020204" pitchFamily="34" charset="0"/>
              </a:rPr>
              <a:t>Генерирующие мощности и производство электрической энергии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запланированных и фактических объемов вывода из эксплуатации генерирующего оборудования на электростанциях ЕЭС России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запланированных и фактических объемов вводов генерирующего оборудования на электростанциях ЕЭС Росси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запланированной и фактической структуры установленной мощности электростанций ЕЭС России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запланированной и фактической структуры производства электрической энергии по ЕЭС России 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Сопоставление запланированных и фактических значений чисел часов использования установленной мощности ТЭС и АЭС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90442E-1485-4243-B634-8B3603D679F1}"/>
              </a:ext>
            </a:extLst>
          </p:cNvPr>
          <p:cNvSpPr txBox="1"/>
          <p:nvPr/>
        </p:nvSpPr>
        <p:spPr>
          <a:xfrm>
            <a:off x="1796334" y="4672924"/>
            <a:ext cx="7089682" cy="42408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114300" indent="-114300">
              <a:spcBef>
                <a:spcPts val="0"/>
              </a:spcBef>
              <a:buFont typeface="Arial" panose="020B0604020202020204" pitchFamily="34" charset="0"/>
              <a:buChar char="•"/>
              <a:defRPr sz="1100" b="0"/>
            </a:lvl1pPr>
          </a:lstStyle>
          <a:p>
            <a:pPr marL="0" indent="0" algn="just" defTabSz="685800">
              <a:spcAft>
                <a:spcPts val="100"/>
              </a:spcAft>
              <a:buClr>
                <a:srgbClr val="A88C5E"/>
              </a:buClr>
              <a:buNone/>
            </a:pPr>
            <a:r>
              <a:rPr lang="ru-RU" sz="1200" b="1" cap="all" dirty="0">
                <a:latin typeface="Century Gothic" panose="020B0502020202020204" pitchFamily="34" charset="0"/>
              </a:rPr>
              <a:t>Ввод электросетевых объектов</a:t>
            </a:r>
          </a:p>
          <a:p>
            <a:pPr marL="180975" indent="-180975" algn="just" defTabSz="685800">
              <a:spcAft>
                <a:spcPts val="1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latin typeface="Century Gothic" panose="020B0502020202020204" pitchFamily="34" charset="0"/>
              </a:rPr>
              <a:t>Анализ реализации вводов электросетевых объектов напряжением 110 </a:t>
            </a:r>
            <a:r>
              <a:rPr lang="ru-RU" sz="1000" dirty="0" err="1">
                <a:latin typeface="Century Gothic" panose="020B0502020202020204" pitchFamily="34" charset="0"/>
              </a:rPr>
              <a:t>кВ</a:t>
            </a:r>
            <a:r>
              <a:rPr lang="ru-RU" sz="1000" dirty="0">
                <a:latin typeface="Century Gothic" panose="020B0502020202020204" pitchFamily="34" charset="0"/>
              </a:rPr>
              <a:t> и выше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974BE55-FD33-4D6F-8472-10A5DFDD5D1B}"/>
              </a:ext>
            </a:extLst>
          </p:cNvPr>
          <p:cNvSpPr/>
          <p:nvPr/>
        </p:nvSpPr>
        <p:spPr>
          <a:xfrm>
            <a:off x="0" y="2555165"/>
            <a:ext cx="1399061" cy="102366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685800">
              <a:spcBef>
                <a:spcPct val="50000"/>
              </a:spcBef>
            </a:pPr>
            <a:r>
              <a:rPr lang="ru-RU" b="0" dirty="0">
                <a:solidFill>
                  <a:srgbClr val="88704A"/>
                </a:solidFill>
                <a:latin typeface="Century Gothic" panose="020B0502020202020204" pitchFamily="34" charset="0"/>
              </a:rPr>
              <a:t>РАЗДЕЛЫ АНАЛИЗА РЕАЛИЗАЦИИ СиПР ЭЭС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0B7921CD-FF37-53BC-AD3F-F91CB5AA7A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6773" y="1052593"/>
            <a:ext cx="417083" cy="362766"/>
          </a:xfrm>
          <a:custGeom>
            <a:avLst/>
            <a:gdLst>
              <a:gd name="T0" fmla="*/ 456 w 912"/>
              <a:gd name="T1" fmla="*/ 0 h 790"/>
              <a:gd name="T2" fmla="*/ 684 w 912"/>
              <a:gd name="T3" fmla="*/ 395 h 790"/>
              <a:gd name="T4" fmla="*/ 912 w 912"/>
              <a:gd name="T5" fmla="*/ 790 h 790"/>
              <a:gd name="T6" fmla="*/ 456 w 912"/>
              <a:gd name="T7" fmla="*/ 790 h 790"/>
              <a:gd name="T8" fmla="*/ 0 w 912"/>
              <a:gd name="T9" fmla="*/ 790 h 790"/>
              <a:gd name="T10" fmla="*/ 228 w 912"/>
              <a:gd name="T11" fmla="*/ 395 h 790"/>
              <a:gd name="T12" fmla="*/ 456 w 912"/>
              <a:gd name="T13" fmla="*/ 0 h 790"/>
              <a:gd name="T14" fmla="*/ 523 w 912"/>
              <a:gd name="T15" fmla="*/ 167 h 790"/>
              <a:gd name="T16" fmla="*/ 213 w 912"/>
              <a:gd name="T17" fmla="*/ 518 h 790"/>
              <a:gd name="T18" fmla="*/ 468 w 912"/>
              <a:gd name="T19" fmla="*/ 518 h 790"/>
              <a:gd name="T20" fmla="*/ 395 w 912"/>
              <a:gd name="T21" fmla="*/ 759 h 790"/>
              <a:gd name="T22" fmla="*/ 631 w 912"/>
              <a:gd name="T23" fmla="*/ 430 h 790"/>
              <a:gd name="T24" fmla="*/ 422 w 912"/>
              <a:gd name="T25" fmla="*/ 430 h 790"/>
              <a:gd name="T26" fmla="*/ 523 w 912"/>
              <a:gd name="T27" fmla="*/ 167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790">
                <a:moveTo>
                  <a:pt x="456" y="0"/>
                </a:moveTo>
                <a:lnTo>
                  <a:pt x="684" y="395"/>
                </a:lnTo>
                <a:lnTo>
                  <a:pt x="912" y="790"/>
                </a:lnTo>
                <a:lnTo>
                  <a:pt x="456" y="790"/>
                </a:lnTo>
                <a:lnTo>
                  <a:pt x="0" y="790"/>
                </a:lnTo>
                <a:lnTo>
                  <a:pt x="228" y="395"/>
                </a:lnTo>
                <a:lnTo>
                  <a:pt x="456" y="0"/>
                </a:lnTo>
                <a:close/>
                <a:moveTo>
                  <a:pt x="523" y="167"/>
                </a:moveTo>
                <a:lnTo>
                  <a:pt x="213" y="518"/>
                </a:lnTo>
                <a:lnTo>
                  <a:pt x="468" y="518"/>
                </a:lnTo>
                <a:lnTo>
                  <a:pt x="395" y="759"/>
                </a:lnTo>
                <a:lnTo>
                  <a:pt x="631" y="430"/>
                </a:lnTo>
                <a:lnTo>
                  <a:pt x="422" y="430"/>
                </a:lnTo>
                <a:lnTo>
                  <a:pt x="523" y="167"/>
                </a:lnTo>
                <a:close/>
              </a:path>
            </a:pathLst>
          </a:custGeom>
          <a:noFill/>
          <a:ln w="9525" cap="flat">
            <a:solidFill>
              <a:srgbClr val="003C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F57C0DCB-870D-4D7C-909D-3FF455F6B089}"/>
              </a:ext>
            </a:extLst>
          </p:cNvPr>
          <p:cNvSpPr>
            <a:spLocks noChangeAspect="1"/>
          </p:cNvSpPr>
          <p:nvPr/>
        </p:nvSpPr>
        <p:spPr bwMode="auto">
          <a:xfrm>
            <a:off x="1521635" y="1971346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A88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A88C5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CE6B0A7F-43EE-41FC-9F34-F77E2AFB56F1}"/>
              </a:ext>
            </a:extLst>
          </p:cNvPr>
          <p:cNvSpPr>
            <a:spLocks noChangeAspect="1"/>
          </p:cNvSpPr>
          <p:nvPr/>
        </p:nvSpPr>
        <p:spPr bwMode="auto">
          <a:xfrm>
            <a:off x="1521635" y="2876083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A88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A88C5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E734188D-101E-488E-A13F-8B3F2922CC97}"/>
              </a:ext>
            </a:extLst>
          </p:cNvPr>
          <p:cNvSpPr>
            <a:spLocks noChangeAspect="1"/>
          </p:cNvSpPr>
          <p:nvPr/>
        </p:nvSpPr>
        <p:spPr bwMode="auto">
          <a:xfrm>
            <a:off x="1521635" y="1594406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A88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A88C5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B2AFD74-4EA5-4CB2-969F-02E8AEB711F1}"/>
              </a:ext>
            </a:extLst>
          </p:cNvPr>
          <p:cNvSpPr>
            <a:spLocks noChangeAspect="1"/>
          </p:cNvSpPr>
          <p:nvPr/>
        </p:nvSpPr>
        <p:spPr bwMode="auto">
          <a:xfrm>
            <a:off x="1521635" y="4710849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A88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A88C5E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6581703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D58F0C-57BD-032F-0BDD-9461D37B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законодательстве</a:t>
            </a:r>
            <a:endParaRPr lang="ru-RU" sz="2000" cap="none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4825D3-4ED5-C1AB-5FF1-0E802321E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333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D58F0C-57BD-032F-0BDD-9461D37B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Сипр</a:t>
            </a:r>
            <a:r>
              <a:rPr lang="ru-RU" dirty="0" smtClean="0"/>
              <a:t> ЭЭС России 2023-2028</a:t>
            </a:r>
            <a:endParaRPr lang="ru-RU" sz="2000" cap="none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4825D3-4ED5-C1AB-5FF1-0E802321E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801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24AEA6-D54D-43A3-8D05-5C23F11F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СиПР ЭЭС России на 2023–2028 годы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A7019EF-2936-4F88-A1D8-790C4E13C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92E451-AC80-4928-9ADA-835975F8B9C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B4A2213-803B-49B7-887C-9C481A597AE3}"/>
              </a:ext>
            </a:extLst>
          </p:cNvPr>
          <p:cNvSpPr txBox="1"/>
          <p:nvPr/>
        </p:nvSpPr>
        <p:spPr>
          <a:xfrm>
            <a:off x="3874379" y="1971585"/>
            <a:ext cx="5210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837041"/>
                </a:solidFill>
                <a:latin typeface="+mn-lt"/>
              </a:rPr>
              <a:t>Схема и программа развития</a:t>
            </a:r>
            <a:br>
              <a:rPr lang="ru-RU" sz="1800" dirty="0">
                <a:solidFill>
                  <a:srgbClr val="837041"/>
                </a:solidFill>
                <a:latin typeface="+mn-lt"/>
              </a:rPr>
            </a:br>
            <a:r>
              <a:rPr lang="ru-RU" sz="1800" dirty="0">
                <a:solidFill>
                  <a:srgbClr val="837041"/>
                </a:solidFill>
                <a:latin typeface="+mn-lt"/>
              </a:rPr>
              <a:t> ЭЭС России на 2023–2028 годы утверждены приказом Минэнерго России от 28.02.2023 № 108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9438975-8501-46FD-AA57-98F43BF3D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9" y="1005655"/>
            <a:ext cx="3442086" cy="378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320701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D58F0C-57BD-032F-0BDD-9461D37B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Сипр</a:t>
            </a:r>
            <a:r>
              <a:rPr lang="ru-RU" dirty="0" smtClean="0"/>
              <a:t> ЭЭС России 2024-2029</a:t>
            </a:r>
            <a:endParaRPr lang="ru-RU" sz="2000" cap="none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4825D3-4ED5-C1AB-5FF1-0E802321E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24416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FE33D-D39E-B21E-FED6-259ECF26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разработки </a:t>
            </a:r>
            <a:r>
              <a:rPr lang="ru-RU" dirty="0" err="1" smtClean="0"/>
              <a:t>сипр</a:t>
            </a:r>
            <a:r>
              <a:rPr lang="ru-RU" dirty="0" smtClean="0"/>
              <a:t> </a:t>
            </a:r>
            <a:r>
              <a:rPr lang="ru-RU" dirty="0" err="1" smtClean="0"/>
              <a:t>ээс</a:t>
            </a:r>
            <a:r>
              <a:rPr lang="ru-RU" dirty="0" smtClean="0"/>
              <a:t> </a:t>
            </a:r>
            <a:r>
              <a:rPr lang="ru-RU" dirty="0" err="1" smtClean="0"/>
              <a:t>россии</a:t>
            </a:r>
            <a:r>
              <a:rPr lang="ru-RU" dirty="0" smtClean="0"/>
              <a:t> 2024-2029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D51E34-0895-6CD9-2CF6-90FC827B3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10" name="Таблица 30">
            <a:extLst>
              <a:ext uri="{FF2B5EF4-FFF2-40B4-BE49-F238E27FC236}">
                <a16:creationId xmlns:a16="http://schemas.microsoft.com/office/drawing/2014/main" xmlns="" id="{AB6F4C9E-0B4A-D3F2-AF54-24A9A8C62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96520"/>
              </p:ext>
            </p:extLst>
          </p:nvPr>
        </p:nvGraphicFramePr>
        <p:xfrm>
          <a:off x="165624" y="1473869"/>
          <a:ext cx="8892000" cy="139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894">
                  <a:extLst>
                    <a:ext uri="{9D8B030D-6E8A-4147-A177-3AD203B41FA5}">
                      <a16:colId xmlns:a16="http://schemas.microsoft.com/office/drawing/2014/main" xmlns="" val="2720543808"/>
                    </a:ext>
                  </a:extLst>
                </a:gridCol>
                <a:gridCol w="1428333">
                  <a:extLst>
                    <a:ext uri="{9D8B030D-6E8A-4147-A177-3AD203B41FA5}">
                      <a16:colId xmlns:a16="http://schemas.microsoft.com/office/drawing/2014/main" xmlns="" val="2664062535"/>
                    </a:ext>
                  </a:extLst>
                </a:gridCol>
                <a:gridCol w="1695311">
                  <a:extLst>
                    <a:ext uri="{9D8B030D-6E8A-4147-A177-3AD203B41FA5}">
                      <a16:colId xmlns:a16="http://schemas.microsoft.com/office/drawing/2014/main" xmlns="" val="2610087973"/>
                    </a:ext>
                  </a:extLst>
                </a:gridCol>
                <a:gridCol w="2269314">
                  <a:extLst>
                    <a:ext uri="{9D8B030D-6E8A-4147-A177-3AD203B41FA5}">
                      <a16:colId xmlns:a16="http://schemas.microsoft.com/office/drawing/2014/main" xmlns="" val="4001143738"/>
                    </a:ext>
                  </a:extLst>
                </a:gridCol>
                <a:gridCol w="1403143">
                  <a:extLst>
                    <a:ext uri="{9D8B030D-6E8A-4147-A177-3AD203B41FA5}">
                      <a16:colId xmlns:a16="http://schemas.microsoft.com/office/drawing/2014/main" xmlns="" val="4133176413"/>
                    </a:ext>
                  </a:extLst>
                </a:gridCol>
                <a:gridCol w="960005">
                  <a:extLst>
                    <a:ext uri="{9D8B030D-6E8A-4147-A177-3AD203B41FA5}">
                      <a16:colId xmlns:a16="http://schemas.microsoft.com/office/drawing/2014/main" xmlns="" val="1415702619"/>
                    </a:ext>
                  </a:extLst>
                </a:gridCol>
              </a:tblGrid>
              <a:tr h="976857">
                <a:tc>
                  <a:txBody>
                    <a:bodyPr/>
                    <a:lstStyle/>
                    <a:p>
                      <a:pPr rtl="0" fontAlgn="ctr">
                        <a:lnSpc>
                          <a:spcPct val="95000"/>
                        </a:lnSpc>
                        <a:spcAft>
                          <a:spcPts val="300"/>
                        </a:spcAft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Первичное предоставление предложений сетевых организаций по включению мероприятий в </a:t>
                      </a:r>
                      <a:r>
                        <a:rPr lang="ru-RU" sz="85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СиПР</a:t>
                      </a:r>
                      <a:endParaRPr lang="ru-RU" sz="850" b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36000" marT="0" marB="36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95000"/>
                        </a:lnSpc>
                        <a:spcAft>
                          <a:spcPts val="300"/>
                        </a:spcAft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Предоставление сетевыми организациями материалов и предложений, доработанных по замечаниям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СО</a:t>
                      </a:r>
                      <a:endParaRPr lang="ru-RU" sz="850" b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36000" marT="0" marB="36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Рассмотрение выписки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из реестра </a:t>
                      </a:r>
                      <a:r>
                        <a:rPr lang="ru-RU" sz="85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инвестпроектов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и направление в СО письма о выполнении / невыполнении условий</a:t>
                      </a:r>
                      <a:endParaRPr lang="ru-RU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36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 Минэнерго РФ в СО уведомления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об одобрении прогноза потребления или наличии обоснованных замечаний </a:t>
                      </a:r>
                    </a:p>
                  </a:txBody>
                  <a:tcPr marR="36000" marT="0" marB="36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Проведение общественного обсуждения проекта </a:t>
                      </a:r>
                      <a:r>
                        <a:rPr lang="ru-RU" sz="85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СиПР</a:t>
                      </a: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проекта </a:t>
                      </a:r>
                      <a:r>
                        <a:rPr lang="ru-RU" sz="85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СиПР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в ОИВ субъектов РФ.</a:t>
                      </a:r>
                    </a:p>
                  </a:txBody>
                  <a:tcPr marR="36000" marT="0" marB="36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Утверждение Минэнерго </a:t>
                      </a:r>
                      <a:r>
                        <a:rPr lang="ru-RU" sz="850" b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СиПР</a:t>
                      </a:r>
                      <a:endParaRPr lang="ru-RU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36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1362861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36000" marB="108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20.04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36000" marB="108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20.05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36000" marB="108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 </a:t>
                      </a:r>
                      <a:r>
                        <a:rPr lang="ru-RU" sz="1200" b="0" u="non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р.д</a:t>
                      </a: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после 01.07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36000" marB="108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01.09 – 01.10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36000" marB="108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36000" marB="108000" anchor="b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04182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83DB6D1-99B9-100D-80C1-47AB2F4AA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9841"/>
              </p:ext>
            </p:extLst>
          </p:nvPr>
        </p:nvGraphicFramePr>
        <p:xfrm>
          <a:off x="757302" y="2997155"/>
          <a:ext cx="8043799" cy="160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24">
                  <a:extLst>
                    <a:ext uri="{9D8B030D-6E8A-4147-A177-3AD203B41FA5}">
                      <a16:colId xmlns:a16="http://schemas.microsoft.com/office/drawing/2014/main" xmlns="" val="972679491"/>
                    </a:ext>
                  </a:extLst>
                </a:gridCol>
                <a:gridCol w="2027321">
                  <a:extLst>
                    <a:ext uri="{9D8B030D-6E8A-4147-A177-3AD203B41FA5}">
                      <a16:colId xmlns:a16="http://schemas.microsoft.com/office/drawing/2014/main" xmlns="" val="4235006016"/>
                    </a:ext>
                  </a:extLst>
                </a:gridCol>
                <a:gridCol w="1792706">
                  <a:extLst>
                    <a:ext uri="{9D8B030D-6E8A-4147-A177-3AD203B41FA5}">
                      <a16:colId xmlns:a16="http://schemas.microsoft.com/office/drawing/2014/main" xmlns="" val="442440851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xmlns="" val="1195250834"/>
                    </a:ext>
                  </a:extLst>
                </a:gridCol>
                <a:gridCol w="1365585">
                  <a:extLst>
                    <a:ext uri="{9D8B030D-6E8A-4147-A177-3AD203B41FA5}">
                      <a16:colId xmlns:a16="http://schemas.microsoft.com/office/drawing/2014/main" xmlns="" val="2601364913"/>
                    </a:ext>
                  </a:extLst>
                </a:gridCol>
              </a:tblGrid>
              <a:tr h="51531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31.03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25.04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01.08 – 01.09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2300295"/>
                  </a:ext>
                </a:extLst>
              </a:tr>
              <a:tr h="10914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СО уведомлений в сетевые организации с указанием на необходимость доработки представленных материалов</a:t>
                      </a:r>
                      <a:endParaRPr lang="ru-RU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95000"/>
                        </a:lnSpc>
                        <a:spcAft>
                          <a:spcPts val="300"/>
                        </a:spcAft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 СО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в ОИВ выписки из реестра </a:t>
                      </a:r>
                      <a:r>
                        <a:rPr lang="ru-RU" sz="85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инвестпроектов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с запросом подтверждения выполнения определенных условий</a:t>
                      </a:r>
                      <a:endParaRPr lang="ru-RU" sz="850" b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36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Разработка </a:t>
                      </a: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 </a:t>
                      </a: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 </a:t>
                      </a: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 Минэнерго </a:t>
                      </a: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РФ среднесрочного прогноза </a:t>
                      </a: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потребления электрической энергии (мощности</a:t>
                      </a: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Формирование проекта </a:t>
                      </a:r>
                      <a:r>
                        <a:rPr lang="ru-RU" sz="85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СиПР</a:t>
                      </a: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и направление в Минэнерго РФ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разделов </a:t>
                      </a:r>
                      <a:r>
                        <a:rPr lang="ru-RU" sz="85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СиПР</a:t>
                      </a:r>
                      <a:endParaRPr lang="ru-RU" sz="850" b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36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Размещение 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сводки замечаний и итоговой </a:t>
                      </a: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редакции проекта </a:t>
                      </a:r>
                      <a:r>
                        <a:rPr lang="ru-RU" sz="85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СиПР</a:t>
                      </a: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</a:t>
                      </a:r>
                      <a:r>
                        <a:rPr lang="ru-RU" sz="8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в ОИВ позиции по замечаниям и предложениям ОИВ.</a:t>
                      </a:r>
                      <a:r>
                        <a:rPr lang="ru-RU" sz="8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0">
                    <a:lnL w="12700" cap="flat" cmpd="sng" algn="ctr">
                      <a:solidFill>
                        <a:srgbClr val="B2944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0688414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91617D8A-3722-85EE-261A-EEABE3A98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6834"/>
              </p:ext>
            </p:extLst>
          </p:nvPr>
        </p:nvGraphicFramePr>
        <p:xfrm>
          <a:off x="154950" y="2829069"/>
          <a:ext cx="8786063" cy="13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63">
                  <a:extLst>
                    <a:ext uri="{9D8B030D-6E8A-4147-A177-3AD203B41FA5}">
                      <a16:colId xmlns:a16="http://schemas.microsoft.com/office/drawing/2014/main" xmlns="" val="3149893976"/>
                    </a:ext>
                  </a:extLst>
                </a:gridCol>
                <a:gridCol w="540631">
                  <a:extLst>
                    <a:ext uri="{9D8B030D-6E8A-4147-A177-3AD203B41FA5}">
                      <a16:colId xmlns:a16="http://schemas.microsoft.com/office/drawing/2014/main" xmlns="" val="2921813013"/>
                    </a:ext>
                  </a:extLst>
                </a:gridCol>
                <a:gridCol w="927749">
                  <a:extLst>
                    <a:ext uri="{9D8B030D-6E8A-4147-A177-3AD203B41FA5}">
                      <a16:colId xmlns:a16="http://schemas.microsoft.com/office/drawing/2014/main" xmlns="" val="3610440372"/>
                    </a:ext>
                  </a:extLst>
                </a:gridCol>
                <a:gridCol w="507258">
                  <a:extLst>
                    <a:ext uri="{9D8B030D-6E8A-4147-A177-3AD203B41FA5}">
                      <a16:colId xmlns:a16="http://schemas.microsoft.com/office/drawing/2014/main" xmlns="" val="2772030228"/>
                    </a:ext>
                  </a:extLst>
                </a:gridCol>
                <a:gridCol w="1521775">
                  <a:extLst>
                    <a:ext uri="{9D8B030D-6E8A-4147-A177-3AD203B41FA5}">
                      <a16:colId xmlns:a16="http://schemas.microsoft.com/office/drawing/2014/main" xmlns="" val="740141835"/>
                    </a:ext>
                  </a:extLst>
                </a:gridCol>
                <a:gridCol w="173536">
                  <a:extLst>
                    <a:ext uri="{9D8B030D-6E8A-4147-A177-3AD203B41FA5}">
                      <a16:colId xmlns:a16="http://schemas.microsoft.com/office/drawing/2014/main" xmlns="" val="3036581252"/>
                    </a:ext>
                  </a:extLst>
                </a:gridCol>
                <a:gridCol w="1615218">
                  <a:extLst>
                    <a:ext uri="{9D8B030D-6E8A-4147-A177-3AD203B41FA5}">
                      <a16:colId xmlns:a16="http://schemas.microsoft.com/office/drawing/2014/main" xmlns="" val="2438905960"/>
                    </a:ext>
                  </a:extLst>
                </a:gridCol>
                <a:gridCol w="656928">
                  <a:extLst>
                    <a:ext uri="{9D8B030D-6E8A-4147-A177-3AD203B41FA5}">
                      <a16:colId xmlns:a16="http://schemas.microsoft.com/office/drawing/2014/main" xmlns="" val="2936740604"/>
                    </a:ext>
                  </a:extLst>
                </a:gridCol>
                <a:gridCol w="718009">
                  <a:extLst>
                    <a:ext uri="{9D8B030D-6E8A-4147-A177-3AD203B41FA5}">
                      <a16:colId xmlns:a16="http://schemas.microsoft.com/office/drawing/2014/main" xmlns="" val="2754895523"/>
                    </a:ext>
                  </a:extLst>
                </a:gridCol>
                <a:gridCol w="672641">
                  <a:extLst>
                    <a:ext uri="{9D8B030D-6E8A-4147-A177-3AD203B41FA5}">
                      <a16:colId xmlns:a16="http://schemas.microsoft.com/office/drawing/2014/main" xmlns="" val="3693767718"/>
                    </a:ext>
                  </a:extLst>
                </a:gridCol>
                <a:gridCol w="853055">
                  <a:extLst>
                    <a:ext uri="{9D8B030D-6E8A-4147-A177-3AD203B41FA5}">
                      <a16:colId xmlns:a16="http://schemas.microsoft.com/office/drawing/2014/main" xmlns="" val="1626055242"/>
                    </a:ext>
                  </a:extLst>
                </a:gridCol>
              </a:tblGrid>
              <a:tr h="137884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70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7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70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7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70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7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70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C7B78F"/>
                      </a:fgClr>
                      <a:bgClr>
                        <a:srgbClr val="00244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C7B78F"/>
                      </a:fgClr>
                      <a:bgClr>
                        <a:srgbClr val="00244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C7B78F"/>
                      </a:fgClr>
                      <a:bgClr>
                        <a:srgbClr val="00244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C7B78F"/>
                      </a:fgClr>
                      <a:bgClr>
                        <a:srgbClr val="00244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1446889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A9CF7D-D53B-4E7E-A066-E6B6C7EAD8DE}"/>
              </a:ext>
            </a:extLst>
          </p:cNvPr>
          <p:cNvSpPr txBox="1"/>
          <p:nvPr/>
        </p:nvSpPr>
        <p:spPr>
          <a:xfrm>
            <a:off x="154950" y="900167"/>
            <a:ext cx="8834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1437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Century Gothic" panose="020B0502020202020204" pitchFamily="34" charset="0"/>
              </a:rPr>
              <a:t>В </a:t>
            </a:r>
            <a:r>
              <a:rPr lang="ru-RU" sz="1100" b="0" dirty="0">
                <a:latin typeface="Century Gothic" panose="020B0502020202020204" pitchFamily="34" charset="0"/>
              </a:rPr>
              <a:t>2023 году </a:t>
            </a:r>
            <a:r>
              <a:rPr lang="ru-RU" sz="1100" b="0" dirty="0" err="1">
                <a:latin typeface="Century Gothic" panose="020B0502020202020204" pitchFamily="34" charset="0"/>
              </a:rPr>
              <a:t>СиПР</a:t>
            </a:r>
            <a:r>
              <a:rPr lang="ru-RU" sz="1100" b="0" dirty="0">
                <a:latin typeface="Century Gothic" panose="020B0502020202020204" pitchFamily="34" charset="0"/>
              </a:rPr>
              <a:t> ЭЭС России на 2024–2029 годы </a:t>
            </a:r>
            <a:r>
              <a:rPr lang="ru-RU" sz="1100" b="0" dirty="0" smtClean="0">
                <a:latin typeface="Century Gothic" panose="020B0502020202020204" pitchFamily="34" charset="0"/>
              </a:rPr>
              <a:t>разрабатывается </a:t>
            </a:r>
            <a:r>
              <a:rPr lang="ru-RU" sz="1100" b="0" dirty="0">
                <a:latin typeface="Century Gothic" panose="020B0502020202020204" pitchFamily="34" charset="0"/>
              </a:rPr>
              <a:t>по постоянной процедуре </a:t>
            </a:r>
            <a:br>
              <a:rPr lang="ru-RU" sz="1100" b="0" dirty="0">
                <a:latin typeface="Century Gothic" panose="020B0502020202020204" pitchFamily="34" charset="0"/>
              </a:rPr>
            </a:br>
            <a:r>
              <a:rPr lang="ru-RU" sz="1100" b="0" dirty="0">
                <a:latin typeface="Century Gothic" panose="020B0502020202020204" pitchFamily="34" charset="0"/>
              </a:rPr>
              <a:t>с ее утверждением 01.12.2023</a:t>
            </a:r>
          </a:p>
        </p:txBody>
      </p:sp>
      <p:sp>
        <p:nvSpPr>
          <p:cNvPr id="15" name="Рисунок 12" descr="Маркер">
            <a:extLst>
              <a:ext uri="{FF2B5EF4-FFF2-40B4-BE49-F238E27FC236}">
                <a16:creationId xmlns:a16="http://schemas.microsoft.com/office/drawing/2014/main" xmlns="" id="{9198F32F-A67C-4BA9-931C-0A165572416E}"/>
              </a:ext>
            </a:extLst>
          </p:cNvPr>
          <p:cNvSpPr/>
          <p:nvPr/>
        </p:nvSpPr>
        <p:spPr>
          <a:xfrm>
            <a:off x="2299055" y="2536752"/>
            <a:ext cx="179960" cy="292317"/>
          </a:xfrm>
          <a:custGeom>
            <a:avLst/>
            <a:gdLst>
              <a:gd name="connsiteX0" fmla="*/ 199373 w 398745"/>
              <a:gd name="connsiteY0" fmla="*/ 285750 h 647700"/>
              <a:gd name="connsiteX1" fmla="*/ 113648 w 398745"/>
              <a:gd name="connsiteY1" fmla="*/ 200025 h 647700"/>
              <a:gd name="connsiteX2" fmla="*/ 199373 w 398745"/>
              <a:gd name="connsiteY2" fmla="*/ 114300 h 647700"/>
              <a:gd name="connsiteX3" fmla="*/ 285098 w 398745"/>
              <a:gd name="connsiteY3" fmla="*/ 200025 h 647700"/>
              <a:gd name="connsiteX4" fmla="*/ 199373 w 398745"/>
              <a:gd name="connsiteY4" fmla="*/ 285750 h 647700"/>
              <a:gd name="connsiteX5" fmla="*/ 199373 w 398745"/>
              <a:gd name="connsiteY5" fmla="*/ 0 h 647700"/>
              <a:gd name="connsiteX6" fmla="*/ 34590 w 398745"/>
              <a:gd name="connsiteY6" fmla="*/ 87630 h 647700"/>
              <a:gd name="connsiteX7" fmla="*/ 13635 w 398745"/>
              <a:gd name="connsiteY7" fmla="*/ 273368 h 647700"/>
              <a:gd name="connsiteX8" fmla="*/ 104123 w 398745"/>
              <a:gd name="connsiteY8" fmla="*/ 473393 h 647700"/>
              <a:gd name="connsiteX9" fmla="*/ 182228 w 398745"/>
              <a:gd name="connsiteY9" fmla="*/ 637223 h 647700"/>
              <a:gd name="connsiteX10" fmla="*/ 199373 w 398745"/>
              <a:gd name="connsiteY10" fmla="*/ 647700 h 647700"/>
              <a:gd name="connsiteX11" fmla="*/ 216518 w 398745"/>
              <a:gd name="connsiteY11" fmla="*/ 637223 h 647700"/>
              <a:gd name="connsiteX12" fmla="*/ 294623 w 398745"/>
              <a:gd name="connsiteY12" fmla="*/ 473393 h 647700"/>
              <a:gd name="connsiteX13" fmla="*/ 385110 w 398745"/>
              <a:gd name="connsiteY13" fmla="*/ 273368 h 647700"/>
              <a:gd name="connsiteX14" fmla="*/ 364155 w 398745"/>
              <a:gd name="connsiteY14" fmla="*/ 87630 h 647700"/>
              <a:gd name="connsiteX15" fmla="*/ 199373 w 398745"/>
              <a:gd name="connsiteY1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745" h="647700">
                <a:moveTo>
                  <a:pt x="199373" y="285750"/>
                </a:moveTo>
                <a:cubicBezTo>
                  <a:pt x="151748" y="285750"/>
                  <a:pt x="113648" y="247650"/>
                  <a:pt x="113648" y="200025"/>
                </a:cubicBezTo>
                <a:cubicBezTo>
                  <a:pt x="113648" y="152400"/>
                  <a:pt x="151748" y="114300"/>
                  <a:pt x="199373" y="114300"/>
                </a:cubicBezTo>
                <a:cubicBezTo>
                  <a:pt x="246998" y="114300"/>
                  <a:pt x="285098" y="152400"/>
                  <a:pt x="285098" y="200025"/>
                </a:cubicBezTo>
                <a:cubicBezTo>
                  <a:pt x="285098" y="247650"/>
                  <a:pt x="246998" y="285750"/>
                  <a:pt x="199373" y="285750"/>
                </a:cubicBezTo>
                <a:close/>
                <a:moveTo>
                  <a:pt x="199373" y="0"/>
                </a:moveTo>
                <a:cubicBezTo>
                  <a:pt x="133650" y="0"/>
                  <a:pt x="71738" y="32385"/>
                  <a:pt x="34590" y="87630"/>
                </a:cubicBezTo>
                <a:cubicBezTo>
                  <a:pt x="-2557" y="141923"/>
                  <a:pt x="-10177" y="211455"/>
                  <a:pt x="13635" y="273368"/>
                </a:cubicBezTo>
                <a:lnTo>
                  <a:pt x="104123" y="473393"/>
                </a:lnTo>
                <a:lnTo>
                  <a:pt x="182228" y="637223"/>
                </a:lnTo>
                <a:cubicBezTo>
                  <a:pt x="185085" y="643890"/>
                  <a:pt x="191753" y="647700"/>
                  <a:pt x="199373" y="647700"/>
                </a:cubicBezTo>
                <a:cubicBezTo>
                  <a:pt x="206993" y="647700"/>
                  <a:pt x="213660" y="643890"/>
                  <a:pt x="216518" y="637223"/>
                </a:cubicBezTo>
                <a:lnTo>
                  <a:pt x="294623" y="473393"/>
                </a:lnTo>
                <a:lnTo>
                  <a:pt x="385110" y="273368"/>
                </a:lnTo>
                <a:cubicBezTo>
                  <a:pt x="408923" y="211455"/>
                  <a:pt x="401303" y="141923"/>
                  <a:pt x="364155" y="87630"/>
                </a:cubicBezTo>
                <a:cubicBezTo>
                  <a:pt x="327008" y="32385"/>
                  <a:pt x="265095" y="0"/>
                  <a:pt x="199373" y="0"/>
                </a:cubicBezTo>
                <a:close/>
              </a:path>
            </a:pathLst>
          </a:custGeom>
          <a:solidFill>
            <a:srgbClr val="A88C5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93541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81BC4B1-5C62-B405-DC98-82791071B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A81AA1BF-319E-D232-B1F0-65763AE84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Барановский Игорь Вячеславович</a:t>
            </a:r>
            <a:endParaRPr lang="ru-RU" b="1" dirty="0"/>
          </a:p>
          <a:p>
            <a:r>
              <a:rPr lang="ru-RU" dirty="0" smtClean="0"/>
              <a:t>Директор Филиала АО «СО ЕЭС» Балтийское РДУ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610159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5">
            <a:extLst>
              <a:ext uri="{FF2B5EF4-FFF2-40B4-BE49-F238E27FC236}">
                <a16:creationId xmlns:a16="http://schemas.microsoft.com/office/drawing/2014/main" xmlns="" id="{13A48EAC-E519-49A6-8A57-6F8F9488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информацией в сети Интернет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C734C3A-A5E6-4E3A-B11B-A653CF43A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2542DFC8-5EEE-4280-8778-11DD1B99432D}" type="slidenum">
              <a:rPr lang="ru-RU"/>
              <a:pPr defTabSz="685800">
                <a:defRPr/>
              </a:pPr>
              <a:t>25</a:t>
            </a:fld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BE9367A-2315-4AFC-98DE-BFA897E4D4D2}"/>
              </a:ext>
            </a:extLst>
          </p:cNvPr>
          <p:cNvSpPr/>
          <p:nvPr/>
        </p:nvSpPr>
        <p:spPr>
          <a:xfrm>
            <a:off x="178591" y="1572658"/>
            <a:ext cx="16403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Интернет-страница «Планирование развития</a:t>
            </a:r>
            <a:r>
              <a:rPr lang="en-US" sz="105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 </a:t>
            </a:r>
            <a:r>
              <a:rPr lang="ru-RU" sz="105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энергосистем»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C4C2F6E-30E0-4B71-9012-393B609E3BC8}"/>
              </a:ext>
            </a:extLst>
          </p:cNvPr>
          <p:cNvSpPr/>
          <p:nvPr/>
        </p:nvSpPr>
        <p:spPr>
          <a:xfrm>
            <a:off x="125645" y="2364001"/>
            <a:ext cx="17659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050" b="0" dirty="0">
                <a:solidFill>
                  <a:srgbClr val="003CA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https://www.so-ups.ru/future-planning/</a:t>
            </a:r>
            <a:endParaRPr lang="ru-RU" sz="1050" b="0" dirty="0">
              <a:solidFill>
                <a:srgbClr val="003C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7422752-D572-45E4-BC4D-04F2004327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37"/>
          <a:stretch/>
        </p:blipFill>
        <p:spPr>
          <a:xfrm>
            <a:off x="1942730" y="940427"/>
            <a:ext cx="7050830" cy="61814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EE7177E-3C6A-4430-9BBD-796175FDD07C}"/>
              </a:ext>
            </a:extLst>
          </p:cNvPr>
          <p:cNvSpPr txBox="1"/>
          <p:nvPr/>
        </p:nvSpPr>
        <p:spPr>
          <a:xfrm>
            <a:off x="189698" y="3981149"/>
            <a:ext cx="8775701" cy="1066959"/>
          </a:xfrm>
          <a:prstGeom prst="rect">
            <a:avLst/>
          </a:prstGeom>
          <a:noFill/>
          <a:ln w="12700">
            <a:solidFill>
              <a:srgbClr val="003C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538163" algn="just" defTabSz="685800">
              <a:spcBef>
                <a:spcPts val="0"/>
              </a:spcBef>
              <a:spcAft>
                <a:spcPts val="100"/>
              </a:spcAft>
            </a:pPr>
            <a:r>
              <a:rPr lang="ru-RU" sz="1000" dirty="0">
                <a:solidFill>
                  <a:srgbClr val="003CA0"/>
                </a:solidFill>
                <a:latin typeface="Century Gothic" panose="020B0502020202020204" pitchFamily="34" charset="0"/>
              </a:rPr>
              <a:t>Целевая модель планирования перспективного развития электроэнергетики предполагает создание полнофункционального единого портала планирования перспективного развития, предназначенного для: </a:t>
            </a:r>
          </a:p>
          <a:p>
            <a:pPr marL="809625" indent="-180975" algn="just" defTabSz="685800">
              <a:spcBef>
                <a:spcPts val="0"/>
              </a:spcBef>
              <a:spcAft>
                <a:spcPts val="100"/>
              </a:spcAft>
              <a:buClr>
                <a:srgbClr val="003CA0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solidFill>
                  <a:srgbClr val="003CA0"/>
                </a:solidFill>
                <a:latin typeface="Century Gothic" panose="020B0502020202020204" pitchFamily="34" charset="0"/>
              </a:rPr>
              <a:t>размещения исходных данных для разработки </a:t>
            </a:r>
            <a:r>
              <a:rPr lang="ru-RU" sz="1000" b="0" dirty="0" err="1">
                <a:solidFill>
                  <a:srgbClr val="003CA0"/>
                </a:solidFill>
                <a:latin typeface="Century Gothic" panose="020B0502020202020204" pitchFamily="34" charset="0"/>
              </a:rPr>
              <a:t>СиПР</a:t>
            </a:r>
            <a:r>
              <a:rPr lang="ru-RU" sz="1000" b="0" dirty="0">
                <a:solidFill>
                  <a:srgbClr val="003CA0"/>
                </a:solidFill>
                <a:latin typeface="Century Gothic" panose="020B0502020202020204" pitchFamily="34" charset="0"/>
              </a:rPr>
              <a:t> ЭЭС России субъектами ЭЭ и ОИВ</a:t>
            </a:r>
            <a:endParaRPr lang="ru-RU" sz="1000" dirty="0">
              <a:solidFill>
                <a:srgbClr val="003CA0"/>
              </a:solidFill>
              <a:latin typeface="Century Gothic" panose="020B0502020202020204" pitchFamily="34" charset="0"/>
            </a:endParaRPr>
          </a:p>
          <a:p>
            <a:pPr marL="809625" indent="-180975" algn="just" defTabSz="685800">
              <a:spcBef>
                <a:spcPts val="0"/>
              </a:spcBef>
              <a:spcAft>
                <a:spcPts val="100"/>
              </a:spcAft>
              <a:buClr>
                <a:srgbClr val="003CA0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solidFill>
                  <a:srgbClr val="003CA0"/>
                </a:solidFill>
                <a:latin typeface="Century Gothic" panose="020B0502020202020204" pitchFamily="34" charset="0"/>
              </a:rPr>
              <a:t>размещения документов перспективного планирования для общественного обсуждения</a:t>
            </a:r>
            <a:endParaRPr lang="ru-RU" sz="1000" dirty="0">
              <a:solidFill>
                <a:srgbClr val="003CA0"/>
              </a:solidFill>
              <a:latin typeface="Century Gothic" panose="020B0502020202020204" pitchFamily="34" charset="0"/>
            </a:endParaRPr>
          </a:p>
          <a:p>
            <a:pPr marL="809625" indent="-180975" algn="just" defTabSz="685800">
              <a:spcBef>
                <a:spcPts val="0"/>
              </a:spcBef>
              <a:spcAft>
                <a:spcPts val="100"/>
              </a:spcAft>
              <a:buClr>
                <a:srgbClr val="003CA0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solidFill>
                  <a:srgbClr val="003CA0"/>
                </a:solidFill>
                <a:latin typeface="Century Gothic" panose="020B0502020202020204" pitchFamily="34" charset="0"/>
              </a:rPr>
              <a:t>получения предложений по доработке документов перспективного планирования</a:t>
            </a:r>
            <a:endParaRPr lang="ru-RU" sz="1000" dirty="0">
              <a:solidFill>
                <a:srgbClr val="003CA0"/>
              </a:solidFill>
              <a:latin typeface="Century Gothic" panose="020B0502020202020204" pitchFamily="34" charset="0"/>
            </a:endParaRPr>
          </a:p>
          <a:p>
            <a:pPr marL="809625" indent="-180975" algn="just" defTabSz="685800">
              <a:spcBef>
                <a:spcPts val="0"/>
              </a:spcBef>
              <a:spcAft>
                <a:spcPts val="100"/>
              </a:spcAft>
              <a:buClr>
                <a:srgbClr val="003CA0"/>
              </a:buClr>
              <a:buFont typeface="Wingdings" panose="05000000000000000000" pitchFamily="2" charset="2"/>
              <a:buChar char="Ø"/>
            </a:pPr>
            <a:r>
              <a:rPr lang="ru-RU" sz="1000" b="0" dirty="0">
                <a:solidFill>
                  <a:srgbClr val="003CA0"/>
                </a:solidFill>
                <a:latin typeface="Century Gothic" panose="020B0502020202020204" pitchFamily="34" charset="0"/>
              </a:rPr>
              <a:t>публикации </a:t>
            </a:r>
            <a:r>
              <a:rPr lang="ru-RU" sz="1000" b="0" dirty="0" err="1">
                <a:solidFill>
                  <a:srgbClr val="003CA0"/>
                </a:solidFill>
                <a:latin typeface="Century Gothic" panose="020B0502020202020204" pitchFamily="34" charset="0"/>
              </a:rPr>
              <a:t>утвержденных</a:t>
            </a:r>
            <a:r>
              <a:rPr lang="ru-RU" sz="1000" b="0" dirty="0">
                <a:solidFill>
                  <a:srgbClr val="003CA0"/>
                </a:solidFill>
                <a:latin typeface="Century Gothic" panose="020B0502020202020204" pitchFamily="34" charset="0"/>
              </a:rPr>
              <a:t> документов, НТД, НПА, аналитических материалов, </a:t>
            </a:r>
            <a:r>
              <a:rPr lang="ru-RU" sz="1000" b="0" dirty="0" err="1">
                <a:solidFill>
                  <a:srgbClr val="003CA0"/>
                </a:solidFill>
                <a:latin typeface="Century Gothic" panose="020B0502020202020204" pitchFamily="34" charset="0"/>
              </a:rPr>
              <a:t>отчетов</a:t>
            </a:r>
            <a:r>
              <a:rPr lang="ru-RU" sz="1000" dirty="0">
                <a:solidFill>
                  <a:srgbClr val="003CA0"/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7F2133AD-6483-436D-A583-7BC0BEC8D7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4891" y="4310832"/>
            <a:ext cx="417083" cy="362766"/>
          </a:xfrm>
          <a:custGeom>
            <a:avLst/>
            <a:gdLst>
              <a:gd name="T0" fmla="*/ 456 w 912"/>
              <a:gd name="T1" fmla="*/ 0 h 790"/>
              <a:gd name="T2" fmla="*/ 684 w 912"/>
              <a:gd name="T3" fmla="*/ 395 h 790"/>
              <a:gd name="T4" fmla="*/ 912 w 912"/>
              <a:gd name="T5" fmla="*/ 790 h 790"/>
              <a:gd name="T6" fmla="*/ 456 w 912"/>
              <a:gd name="T7" fmla="*/ 790 h 790"/>
              <a:gd name="T8" fmla="*/ 0 w 912"/>
              <a:gd name="T9" fmla="*/ 790 h 790"/>
              <a:gd name="T10" fmla="*/ 228 w 912"/>
              <a:gd name="T11" fmla="*/ 395 h 790"/>
              <a:gd name="T12" fmla="*/ 456 w 912"/>
              <a:gd name="T13" fmla="*/ 0 h 790"/>
              <a:gd name="T14" fmla="*/ 523 w 912"/>
              <a:gd name="T15" fmla="*/ 167 h 790"/>
              <a:gd name="T16" fmla="*/ 213 w 912"/>
              <a:gd name="T17" fmla="*/ 518 h 790"/>
              <a:gd name="T18" fmla="*/ 468 w 912"/>
              <a:gd name="T19" fmla="*/ 518 h 790"/>
              <a:gd name="T20" fmla="*/ 395 w 912"/>
              <a:gd name="T21" fmla="*/ 759 h 790"/>
              <a:gd name="T22" fmla="*/ 631 w 912"/>
              <a:gd name="T23" fmla="*/ 430 h 790"/>
              <a:gd name="T24" fmla="*/ 422 w 912"/>
              <a:gd name="T25" fmla="*/ 430 h 790"/>
              <a:gd name="T26" fmla="*/ 523 w 912"/>
              <a:gd name="T27" fmla="*/ 167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790">
                <a:moveTo>
                  <a:pt x="456" y="0"/>
                </a:moveTo>
                <a:lnTo>
                  <a:pt x="684" y="395"/>
                </a:lnTo>
                <a:lnTo>
                  <a:pt x="912" y="790"/>
                </a:lnTo>
                <a:lnTo>
                  <a:pt x="456" y="790"/>
                </a:lnTo>
                <a:lnTo>
                  <a:pt x="0" y="790"/>
                </a:lnTo>
                <a:lnTo>
                  <a:pt x="228" y="395"/>
                </a:lnTo>
                <a:lnTo>
                  <a:pt x="456" y="0"/>
                </a:lnTo>
                <a:close/>
                <a:moveTo>
                  <a:pt x="523" y="167"/>
                </a:moveTo>
                <a:lnTo>
                  <a:pt x="213" y="518"/>
                </a:lnTo>
                <a:lnTo>
                  <a:pt x="468" y="518"/>
                </a:lnTo>
                <a:lnTo>
                  <a:pt x="395" y="759"/>
                </a:lnTo>
                <a:lnTo>
                  <a:pt x="631" y="430"/>
                </a:lnTo>
                <a:lnTo>
                  <a:pt x="422" y="430"/>
                </a:lnTo>
                <a:lnTo>
                  <a:pt x="523" y="167"/>
                </a:lnTo>
                <a:close/>
              </a:path>
            </a:pathLst>
          </a:custGeom>
          <a:noFill/>
          <a:ln w="9525" cap="flat">
            <a:solidFill>
              <a:srgbClr val="003C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1319E38E-5398-A6A9-6F1A-819F6298BA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64276" y="1605392"/>
          <a:ext cx="7001131" cy="23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951">
                  <a:extLst>
                    <a:ext uri="{9D8B030D-6E8A-4147-A177-3AD203B41FA5}">
                      <a16:colId xmlns:a16="http://schemas.microsoft.com/office/drawing/2014/main" xmlns="" val="3233694296"/>
                    </a:ext>
                  </a:extLst>
                </a:gridCol>
                <a:gridCol w="5466180">
                  <a:extLst>
                    <a:ext uri="{9D8B030D-6E8A-4147-A177-3AD203B41FA5}">
                      <a16:colId xmlns:a16="http://schemas.microsoft.com/office/drawing/2014/main" xmlns="" val="2331343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Новости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Схемы и программы развития ЕЭС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для проектирования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Обзоры аналитика презентации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Нормативно-правовая база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Шаблоны и формы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FAQ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Глоссарий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800" b="0" i="0" u="none" strike="noStrike" kern="1200" dirty="0">
                          <a:solidFill>
                            <a:srgbClr val="003C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Обратная связь</a:t>
                      </a:r>
                      <a:endParaRPr lang="ru-RU" sz="800" b="0" i="0" kern="1200" dirty="0">
                        <a:solidFill>
                          <a:srgbClr val="003C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Деятельность </a:t>
                      </a:r>
                      <a:r>
                        <a:rPr lang="ru-RU" sz="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</a:t>
                      </a:r>
                      <a:endParaRPr lang="ru-RU" sz="60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Планирование развития энергосистем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 связи с принятием </a:t>
                      </a:r>
                      <a:r>
                        <a:rPr lang="ru-RU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Федерального закона от 11.06.2022 № 174-ФЗ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«О внесении изменений в Федеральный закон «Об электроэнергетике» и отдельные законодательные акты Российской Федерации» предусматривается появление 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новой системы планирования перспективного развития электроэнергетики 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с 1 января 2023 года, включающей в себя:</a:t>
                      </a:r>
                    </a:p>
                    <a:p>
                      <a:pPr marL="265113" indent="-174625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установление исчерпывающего перечня документов перспективного развития электроэнергетики, к которым относятся генеральная схема размещения объектов электроэнергетики, утверждаемая Правительством Российской Федерации, схема и программа развития электроэнергетических систем России, утверждаемая Минэнерго России (далее –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СиПР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ЭЭС России);</a:t>
                      </a:r>
                    </a:p>
                    <a:p>
                      <a:pPr marL="265113" indent="-174625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отказ от схем и программ перспективного развития субъектов Российской Федерации (далее –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СиПР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субъектов РФ) как самостоятельных документов, ежегодно разрабатываемых и утверждаемых органами исполнительной власти субъектов Российской Федерации, с включением соответствующих технических решений в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СиПР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ЭЭС России;</a:t>
                      </a:r>
                    </a:p>
                    <a:p>
                      <a:pPr marL="265113" indent="-174625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̶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централизованное выполнение АО «СО ЕЭС» функций по разработке документов перспективного развития электроэнергетики.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2050153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7FBB8D7-F3C9-F8CB-8846-62F9BA67D091}"/>
              </a:ext>
            </a:extLst>
          </p:cNvPr>
          <p:cNvCxnSpPr/>
          <p:nvPr/>
        </p:nvCxnSpPr>
        <p:spPr bwMode="auto">
          <a:xfrm>
            <a:off x="1891622" y="940427"/>
            <a:ext cx="0" cy="2793955"/>
          </a:xfrm>
          <a:prstGeom prst="line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840374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Федеральный закон от 11.06.2022 № 174-ФЗ. </a:t>
            </a:r>
            <a:br>
              <a:rPr lang="ru-RU" dirty="0"/>
            </a:br>
            <a:r>
              <a:rPr lang="ru-RU" dirty="0"/>
              <a:t>Основные положения</a:t>
            </a:r>
            <a:endParaRPr lang="ru-RU" dirty="0">
              <a:latin typeface="Arial (заголовки)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4D8A3EC-2ACE-4D79-92A4-54F418BBC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08C3C0EB-2196-4F77-8D35-7CE1F8EC6E15}" type="slidenum">
              <a:rPr lang="ru-RU" altLang="ru-RU"/>
              <a:pPr defTabSz="685800"/>
              <a:t>3</a:t>
            </a:fld>
            <a:endParaRPr lang="ru-RU" alt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F4D1E0-DE9E-4CC3-BBF0-BE7904F80972}"/>
              </a:ext>
            </a:extLst>
          </p:cNvPr>
          <p:cNvSpPr/>
          <p:nvPr/>
        </p:nvSpPr>
        <p:spPr>
          <a:xfrm>
            <a:off x="3155029" y="1096068"/>
            <a:ext cx="5747098" cy="546970"/>
          </a:xfrm>
          <a:prstGeom prst="rect">
            <a:avLst/>
          </a:prstGeom>
        </p:spPr>
        <p:txBody>
          <a:bodyPr wrap="square" lIns="54000" tIns="27000" rIns="54000" bIns="27000">
            <a:spAutoFit/>
          </a:bodyPr>
          <a:lstStyle/>
          <a:p>
            <a:pPr algn="just" defTabSz="685800">
              <a:spcBef>
                <a:spcPct val="50000"/>
              </a:spcBef>
            </a:pPr>
            <a:r>
              <a:rPr lang="ru-RU" sz="1600" b="0" dirty="0">
                <a:solidFill>
                  <a:srgbClr val="88704A"/>
                </a:solidFill>
                <a:latin typeface="Century Gothic" panose="020B0502020202020204" pitchFamily="34" charset="0"/>
              </a:rPr>
              <a:t>НОВАЯ МОДЕЛЬ ПЛАНИРОВАНИЯ ПЕРСПЕКТИВНОГО РАЗВИТИЯ ЭЛЕКТРОЭНЕРГЕТИКИ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6C9F8B-AE6D-4C4A-83D2-CA0592C12A08}"/>
              </a:ext>
            </a:extLst>
          </p:cNvPr>
          <p:cNvSpPr/>
          <p:nvPr/>
        </p:nvSpPr>
        <p:spPr>
          <a:xfrm>
            <a:off x="3155029" y="1643038"/>
            <a:ext cx="57536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spcBef>
                <a:spcPts val="0"/>
              </a:spcBef>
              <a:spcAft>
                <a:spcPts val="18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Централизованное проектирование развития энергосистем, выполняемое Системным оператором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18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Определение основных требований к разработке документов перспективного развития электроэнергетики, обеспечение технической обоснованности и  экономической эффективности принимаемых решений</a:t>
            </a:r>
          </a:p>
          <a:p>
            <a:pPr marL="214313" indent="-214313" algn="just" defTabSz="685800">
              <a:spcBef>
                <a:spcPts val="0"/>
              </a:spcBef>
              <a:spcAft>
                <a:spcPts val="1800"/>
              </a:spcAft>
              <a:buClr>
                <a:srgbClr val="A88C5E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Нормативное урегулирование вопросов формирования и использования моделей энергосистемы на перспективный период: ответственный, основные требования, порядок, основания, условия, сроки и т.д. 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71033607-5CB5-4896-AC4B-1017720332F5}"/>
              </a:ext>
            </a:extLst>
          </p:cNvPr>
          <p:cNvSpPr/>
          <p:nvPr/>
        </p:nvSpPr>
        <p:spPr bwMode="auto">
          <a:xfrm>
            <a:off x="3148520" y="4204285"/>
            <a:ext cx="5753607" cy="386380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27000" rIns="54000" bIns="27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685800">
              <a:spcBef>
                <a:spcPct val="50000"/>
              </a:spcBef>
              <a:buClr>
                <a:srgbClr val="88704A"/>
              </a:buClr>
            </a:pPr>
            <a:r>
              <a:rPr lang="ru-RU" sz="1600" b="0" dirty="0">
                <a:solidFill>
                  <a:srgbClr val="88704A"/>
                </a:solidFill>
                <a:latin typeface="Century Gothic" panose="020B0502020202020204" pitchFamily="34" charset="0"/>
              </a:rPr>
              <a:t>Принятие Системным оператором с 01.01.2024 функций по оперативно-диспетчерскому управлению в технологически изолированных энергосистемах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04A10A-E792-458B-A01C-F11817BAE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4" y="1068276"/>
            <a:ext cx="2633479" cy="3737433"/>
          </a:xfrm>
          <a:prstGeom prst="rect">
            <a:avLst/>
          </a:prstGeom>
          <a:ln>
            <a:solidFill>
              <a:srgbClr val="A88C5E"/>
            </a:solidFill>
          </a:ln>
        </p:spPr>
      </p:pic>
    </p:spTree>
    <p:extLst>
      <p:ext uri="{BB962C8B-B14F-4D97-AF65-F5344CB8AC3E}">
        <p14:creationId xmlns:p14="http://schemas.microsoft.com/office/powerpoint/2010/main" val="2323433313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Федеральный закон от 11.06.2022 № 174-ФЗ.</a:t>
            </a:r>
            <a:br>
              <a:rPr lang="ru-RU" dirty="0"/>
            </a:br>
            <a:r>
              <a:rPr lang="ru-RU" dirty="0"/>
              <a:t>Основные положения</a:t>
            </a:r>
            <a:endParaRPr lang="ru-RU" dirty="0">
              <a:latin typeface="Arial (заголовки)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4D8A3EC-2ACE-4D79-92A4-54F418BBC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08C3C0EB-2196-4F77-8D35-7CE1F8EC6E15}" type="slidenum">
              <a:rPr lang="ru-RU" altLang="ru-RU"/>
              <a:pPr defTabSz="685800"/>
              <a:t>4</a:t>
            </a:fld>
            <a:endParaRPr lang="ru-RU" alt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6C9F8B-AE6D-4C4A-83D2-CA0592C12A08}"/>
              </a:ext>
            </a:extLst>
          </p:cNvPr>
          <p:cNvSpPr/>
          <p:nvPr/>
        </p:nvSpPr>
        <p:spPr>
          <a:xfrm>
            <a:off x="3113253" y="1011025"/>
            <a:ext cx="59722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2" indent="-214313" algn="just" defTabSz="210741">
              <a:spcBef>
                <a:spcPts val="0"/>
              </a:spcBef>
              <a:spcAft>
                <a:spcPts val="1200"/>
              </a:spcAft>
              <a:buClr>
                <a:srgbClr val="A88C5E"/>
              </a:buClr>
              <a:buFont typeface="Wingdings" panose="05000000000000000000" pitchFamily="2" charset="2"/>
              <a:buChar char="Ø"/>
              <a:tabLst>
                <a:tab pos="3701654" algn="l"/>
              </a:tabLst>
              <a:defRPr/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СиПР ЭЭС России приравнивается к отраслевым документам стратегического планирования РФ для целей подготовки документов территориального планирования</a:t>
            </a:r>
          </a:p>
          <a:p>
            <a:pPr marL="214313" lvl="2" indent="-214313" algn="just" defTabSz="210741">
              <a:spcBef>
                <a:spcPts val="0"/>
              </a:spcBef>
              <a:spcAft>
                <a:spcPts val="1200"/>
              </a:spcAft>
              <a:buClr>
                <a:srgbClr val="A88C5E"/>
              </a:buClr>
              <a:buFont typeface="Wingdings" panose="05000000000000000000" pitchFamily="2" charset="2"/>
              <a:buChar char="Ø"/>
              <a:tabLst>
                <a:tab pos="3701654" algn="l"/>
              </a:tabLst>
              <a:defRPr/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ОИВ субъектов РФ не вправе предусматривать в документах территориального планирования мероприятия по развитию электроэнергетики, не предусмотренные СиПР ЭЭС России</a:t>
            </a:r>
          </a:p>
          <a:p>
            <a:pPr marL="214313" lvl="2" indent="-214313" algn="just" defTabSz="210741">
              <a:spcBef>
                <a:spcPts val="0"/>
              </a:spcBef>
              <a:spcAft>
                <a:spcPts val="1200"/>
              </a:spcAft>
              <a:buClr>
                <a:srgbClr val="A88C5E"/>
              </a:buClr>
              <a:buFont typeface="Wingdings" panose="05000000000000000000" pitchFamily="2" charset="2"/>
              <a:buChar char="Ø"/>
              <a:tabLst>
                <a:tab pos="3701654" algn="l"/>
              </a:tabLst>
              <a:defRPr/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Не допускается разработка, согласование, утверждение ФОИВ, ОИВ субъектов РФ документов за рамками перечня, предусмотренного 174-ФЗ, направленных на определение решений по развитию электроэнергетики в части строительства, (реконструкции с увеличением пропускной способности и (или) мощности </a:t>
            </a:r>
            <a:r>
              <a:rPr lang="ru-RU" sz="1200" b="0" dirty="0">
                <a:latin typeface="Century Gothic" panose="020B0502020202020204" pitchFamily="34" charset="0"/>
                <a:cs typeface="Times New Roman" pitchFamily="18" charset="0"/>
              </a:rPr>
              <a:t>объектов генерации 5 МВт и более и объектов электросетевого хозяйства 110 кВ и выше в ЕЭС России (35 кВ и выше в технологически изолированных территориальных энергосистемах)</a:t>
            </a:r>
          </a:p>
          <a:p>
            <a:pPr marL="214313" lvl="2" indent="-214313" algn="just" defTabSz="210741">
              <a:spcBef>
                <a:spcPts val="0"/>
              </a:spcBef>
              <a:spcAft>
                <a:spcPts val="2400"/>
              </a:spcAft>
              <a:buClr>
                <a:srgbClr val="A88C5E"/>
              </a:buClr>
              <a:buFont typeface="Wingdings" panose="05000000000000000000" pitchFamily="2" charset="2"/>
              <a:buChar char="Ø"/>
              <a:tabLst>
                <a:tab pos="3701654" algn="l"/>
              </a:tabLst>
              <a:defRPr/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Невозможность включения в инвестиционные программы мероприятий по строительству (реконструкции с увеличением пропускной способности и (или) мощности) объектов электросетевого хозяйства 110 и выше (35 и выше в ТИТЭС), проектов по строительству объектов генерации 5 МВт и более, если они не включены в СиПР ЭЭС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04A10A-E792-458B-A01C-F11817BAE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56" y="1011025"/>
            <a:ext cx="2725550" cy="3868101"/>
          </a:xfrm>
          <a:prstGeom prst="rect">
            <a:avLst/>
          </a:prstGeom>
          <a:ln>
            <a:solidFill>
              <a:srgbClr val="A88C5E"/>
            </a:solidFill>
          </a:ln>
        </p:spPr>
      </p:pic>
    </p:spTree>
    <p:extLst>
      <p:ext uri="{BB962C8B-B14F-4D97-AF65-F5344CB8AC3E}">
        <p14:creationId xmlns:p14="http://schemas.microsoft.com/office/powerpoint/2010/main" val="3411445338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FE33D-D39E-B21E-FED6-259ECF26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основа для новой системы планирования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D51E34-0895-6CD9-2CF6-90FC827B3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5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790B1240-6611-34D3-BEB5-F2BDA8FD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24" y="1060555"/>
            <a:ext cx="8694604" cy="3329608"/>
          </a:xfrm>
        </p:spPr>
        <p:txBody>
          <a:bodyPr/>
          <a:lstStyle/>
          <a:p>
            <a:r>
              <a:rPr lang="ru-RU" sz="1400" b="1" dirty="0" smtClean="0"/>
              <a:t>Федеральный </a:t>
            </a:r>
            <a:r>
              <a:rPr lang="ru-RU" sz="1400" b="1" dirty="0"/>
              <a:t>закон от 11.06.2022 № 174-ФЗ </a:t>
            </a:r>
            <a:r>
              <a:rPr lang="ru-RU" sz="1400" dirty="0" smtClean="0"/>
              <a:t>«</a:t>
            </a:r>
            <a:r>
              <a:rPr lang="ru-RU" sz="1400" dirty="0"/>
              <a:t>О внесении изменений в федеральный закон «Об электроэнергетике» и отдельные законодательные акты Российской Федерации»</a:t>
            </a:r>
          </a:p>
          <a:p>
            <a:pPr>
              <a:lnSpc>
                <a:spcPct val="95000"/>
              </a:lnSpc>
            </a:pPr>
            <a:r>
              <a:rPr lang="ru-RU" sz="1400" b="1" dirty="0"/>
              <a:t>Постановление Правительства РФ от 30.12.2022 № 2556 </a:t>
            </a:r>
            <a:r>
              <a:rPr lang="ru-RU" sz="1400" dirty="0" smtClean="0">
                <a:cs typeface="Arial" panose="020B0604020202020204" pitchFamily="34" charset="0"/>
              </a:rPr>
              <a:t>Правила </a:t>
            </a:r>
            <a:r>
              <a:rPr lang="ru-RU" sz="1400" dirty="0">
                <a:cs typeface="Arial" panose="020B0604020202020204" pitchFamily="34" charset="0"/>
              </a:rPr>
              <a:t>разработки и утверждения документов перспективного развития электроэнергетики. Изменения в иные акты Правительства Российской Федерации</a:t>
            </a:r>
          </a:p>
          <a:p>
            <a:pPr>
              <a:lnSpc>
                <a:spcPct val="95000"/>
              </a:lnSpc>
            </a:pPr>
            <a:r>
              <a:rPr lang="ru-RU" sz="1400" b="1" dirty="0" smtClean="0"/>
              <a:t>Приказ </a:t>
            </a:r>
            <a:r>
              <a:rPr lang="ru-RU" sz="1400" b="1" dirty="0"/>
              <a:t>Минэнерго Росси от 20.12.2022 № 1340 </a:t>
            </a:r>
            <a:r>
              <a:rPr lang="ru-RU" sz="1400" dirty="0" smtClean="0"/>
              <a:t>Правила </a:t>
            </a:r>
            <a:r>
              <a:rPr lang="ru-RU" sz="1400" dirty="0"/>
              <a:t>предоставления информации, необходимой для осуществления оперативно-диспетчерского управления в </a:t>
            </a:r>
            <a:r>
              <a:rPr lang="ru-RU" sz="1400" dirty="0" smtClean="0"/>
              <a:t>электроэнергетике</a:t>
            </a:r>
          </a:p>
          <a:p>
            <a:pPr>
              <a:lnSpc>
                <a:spcPct val="95000"/>
              </a:lnSpc>
            </a:pPr>
            <a:r>
              <a:rPr lang="ru-RU" sz="1400" b="1" dirty="0" smtClean="0"/>
              <a:t>Приказ </a:t>
            </a:r>
            <a:r>
              <a:rPr lang="ru-RU" sz="1400" b="1" dirty="0"/>
              <a:t>Минэнерго России от 26.12.2022 № 1364 </a:t>
            </a:r>
            <a:r>
              <a:rPr lang="ru-RU" sz="1400" dirty="0"/>
              <a:t>Формы и форматы предоставления исходных данных, учитываемых при разработке документов перспективного развития </a:t>
            </a:r>
            <a:r>
              <a:rPr lang="ru-RU" sz="1400" dirty="0" smtClean="0"/>
              <a:t>электроэнергетики</a:t>
            </a:r>
            <a:endParaRPr lang="ru-RU" sz="1400" dirty="0">
              <a:cs typeface="Arial" panose="020B0604020202020204" pitchFamily="34" charset="0"/>
            </a:endParaRPr>
          </a:p>
          <a:p>
            <a:r>
              <a:rPr lang="ru-RU" sz="1400" b="1" dirty="0" smtClean="0"/>
              <a:t>Приказ </a:t>
            </a:r>
            <a:r>
              <a:rPr lang="ru-RU" sz="1400" b="1" dirty="0"/>
              <a:t>Минэнерго России от 06.12.2022 № </a:t>
            </a:r>
            <a:r>
              <a:rPr lang="ru-RU" sz="1400" b="1" dirty="0" smtClean="0"/>
              <a:t>1286 </a:t>
            </a:r>
            <a:r>
              <a:rPr lang="ru-RU" sz="1400" dirty="0" smtClean="0"/>
              <a:t>Методические </a:t>
            </a:r>
            <a:r>
              <a:rPr lang="ru-RU" sz="1400" dirty="0"/>
              <a:t>указания по проектированию развития энергосистем</a:t>
            </a:r>
          </a:p>
          <a:p>
            <a:endParaRPr lang="ru-RU" sz="1400" dirty="0" smtClean="0">
              <a:cs typeface="Arial" panose="020B0604020202020204" pitchFamily="34" charset="0"/>
            </a:endParaRPr>
          </a:p>
          <a:p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DF4E94-FCFE-E6C0-027D-5C90C66EF16B}"/>
              </a:ext>
            </a:extLst>
          </p:cNvPr>
          <p:cNvSpPr txBox="1"/>
          <p:nvPr/>
        </p:nvSpPr>
        <p:spPr>
          <a:xfrm>
            <a:off x="665158" y="4531834"/>
            <a:ext cx="8110627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400" dirty="0">
                <a:solidFill>
                  <a:srgbClr val="003B8A"/>
                </a:solidFill>
                <a:latin typeface="Century Gothic" panose="020B0502020202020204" pitchFamily="34" charset="0"/>
              </a:rPr>
              <a:t>Всего принято 7 актов Правительства РФ, 11 актов ФОИВ.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400" dirty="0">
                <a:solidFill>
                  <a:srgbClr val="003B8A"/>
                </a:solidFill>
                <a:latin typeface="Century Gothic" panose="020B0502020202020204" pitchFamily="34" charset="0"/>
              </a:rPr>
              <a:t>Ряд НПА ожидаются к принятию в 2023 г.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2857A1E7-4696-6D0A-C292-E2C3A36988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9865" y="4633916"/>
            <a:ext cx="455293" cy="396000"/>
          </a:xfrm>
          <a:custGeom>
            <a:avLst/>
            <a:gdLst>
              <a:gd name="T0" fmla="*/ 456 w 912"/>
              <a:gd name="T1" fmla="*/ 0 h 790"/>
              <a:gd name="T2" fmla="*/ 684 w 912"/>
              <a:gd name="T3" fmla="*/ 395 h 790"/>
              <a:gd name="T4" fmla="*/ 912 w 912"/>
              <a:gd name="T5" fmla="*/ 790 h 790"/>
              <a:gd name="T6" fmla="*/ 456 w 912"/>
              <a:gd name="T7" fmla="*/ 790 h 790"/>
              <a:gd name="T8" fmla="*/ 0 w 912"/>
              <a:gd name="T9" fmla="*/ 790 h 790"/>
              <a:gd name="T10" fmla="*/ 228 w 912"/>
              <a:gd name="T11" fmla="*/ 395 h 790"/>
              <a:gd name="T12" fmla="*/ 456 w 912"/>
              <a:gd name="T13" fmla="*/ 0 h 790"/>
              <a:gd name="T14" fmla="*/ 523 w 912"/>
              <a:gd name="T15" fmla="*/ 167 h 790"/>
              <a:gd name="T16" fmla="*/ 213 w 912"/>
              <a:gd name="T17" fmla="*/ 518 h 790"/>
              <a:gd name="T18" fmla="*/ 468 w 912"/>
              <a:gd name="T19" fmla="*/ 518 h 790"/>
              <a:gd name="T20" fmla="*/ 395 w 912"/>
              <a:gd name="T21" fmla="*/ 759 h 790"/>
              <a:gd name="T22" fmla="*/ 631 w 912"/>
              <a:gd name="T23" fmla="*/ 430 h 790"/>
              <a:gd name="T24" fmla="*/ 422 w 912"/>
              <a:gd name="T25" fmla="*/ 430 h 790"/>
              <a:gd name="T26" fmla="*/ 523 w 912"/>
              <a:gd name="T27" fmla="*/ 167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790">
                <a:moveTo>
                  <a:pt x="456" y="0"/>
                </a:moveTo>
                <a:lnTo>
                  <a:pt x="684" y="395"/>
                </a:lnTo>
                <a:lnTo>
                  <a:pt x="912" y="790"/>
                </a:lnTo>
                <a:lnTo>
                  <a:pt x="456" y="790"/>
                </a:lnTo>
                <a:lnTo>
                  <a:pt x="0" y="790"/>
                </a:lnTo>
                <a:lnTo>
                  <a:pt x="228" y="395"/>
                </a:lnTo>
                <a:lnTo>
                  <a:pt x="456" y="0"/>
                </a:lnTo>
                <a:close/>
                <a:moveTo>
                  <a:pt x="523" y="167"/>
                </a:moveTo>
                <a:lnTo>
                  <a:pt x="213" y="518"/>
                </a:lnTo>
                <a:lnTo>
                  <a:pt x="468" y="518"/>
                </a:lnTo>
                <a:lnTo>
                  <a:pt x="395" y="759"/>
                </a:lnTo>
                <a:lnTo>
                  <a:pt x="631" y="430"/>
                </a:lnTo>
                <a:lnTo>
                  <a:pt x="422" y="430"/>
                </a:lnTo>
                <a:lnTo>
                  <a:pt x="523" y="167"/>
                </a:lnTo>
                <a:close/>
              </a:path>
            </a:pathLst>
          </a:custGeom>
          <a:noFill/>
          <a:ln w="12700" cap="flat">
            <a:solidFill>
              <a:srgbClr val="003B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39E5985-2B29-9F3D-2486-49685029F9E7}"/>
              </a:ext>
            </a:extLst>
          </p:cNvPr>
          <p:cNvCxnSpPr/>
          <p:nvPr/>
        </p:nvCxnSpPr>
        <p:spPr bwMode="auto">
          <a:xfrm>
            <a:off x="224855" y="4512039"/>
            <a:ext cx="8694290" cy="0"/>
          </a:xfrm>
          <a:prstGeom prst="line">
            <a:avLst/>
          </a:prstGeom>
          <a:noFill/>
          <a:ln w="12700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32366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составе документов планирования перспективного развития электроэнергетики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6</a:t>
            </a:fld>
            <a:endParaRPr lang="ru-RU"/>
          </a:p>
        </p:txBody>
      </p:sp>
      <p:sp>
        <p:nvSpPr>
          <p:cNvPr id="29" name="Прямоугольник: скругленные углы 3">
            <a:extLst>
              <a:ext uri="{FF2B5EF4-FFF2-40B4-BE49-F238E27FC236}">
                <a16:creationId xmlns:a16="http://schemas.microsoft.com/office/drawing/2014/main" xmlns="" id="{5ABAD8F8-9DA3-5CF2-0B9C-DE27CEE11370}"/>
              </a:ext>
            </a:extLst>
          </p:cNvPr>
          <p:cNvSpPr/>
          <p:nvPr/>
        </p:nvSpPr>
        <p:spPr bwMode="auto">
          <a:xfrm>
            <a:off x="4687601" y="1092164"/>
            <a:ext cx="4022887" cy="3202798"/>
          </a:xfrm>
          <a:prstGeom prst="roundRect">
            <a:avLst>
              <a:gd name="adj" fmla="val 4295"/>
            </a:avLst>
          </a:prstGeom>
          <a:noFill/>
          <a:ln w="12700" cap="flat" cmpd="sng" algn="ctr">
            <a:solidFill>
              <a:srgbClr val="7FA7E1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21600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endParaRPr lang="ru-RU" sz="1200" cap="all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284066B-1047-3BB8-02FB-46D5E2E40500}"/>
              </a:ext>
            </a:extLst>
          </p:cNvPr>
          <p:cNvSpPr txBox="1"/>
          <p:nvPr/>
        </p:nvSpPr>
        <p:spPr>
          <a:xfrm>
            <a:off x="5270369" y="967444"/>
            <a:ext cx="288873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600" dirty="0" smtClean="0">
                <a:solidFill>
                  <a:srgbClr val="003B8A"/>
                </a:solidFill>
                <a:latin typeface="Century Gothic" panose="020B0502020202020204" pitchFamily="34" charset="0"/>
              </a:rPr>
              <a:t>ДЕЙСТВУЮЩАЯ СИСТЕМА</a:t>
            </a:r>
            <a:endParaRPr lang="ru-RU" sz="1600" dirty="0">
              <a:solidFill>
                <a:srgbClr val="003B8A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Таблица 95">
            <a:extLst>
              <a:ext uri="{FF2B5EF4-FFF2-40B4-BE49-F238E27FC236}">
                <a16:creationId xmlns:a16="http://schemas.microsoft.com/office/drawing/2014/main" xmlns="" id="{DFDA5931-5EB4-E508-A9DD-0BF0102C9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64382"/>
              </p:ext>
            </p:extLst>
          </p:nvPr>
        </p:nvGraphicFramePr>
        <p:xfrm>
          <a:off x="4794223" y="1480321"/>
          <a:ext cx="3818993" cy="277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13">
                  <a:extLst>
                    <a:ext uri="{9D8B030D-6E8A-4147-A177-3AD203B41FA5}">
                      <a16:colId xmlns:a16="http://schemas.microsoft.com/office/drawing/2014/main" xmlns="" val="48725562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xmlns="" val="495511034"/>
                    </a:ext>
                  </a:extLst>
                </a:gridCol>
                <a:gridCol w="1184951">
                  <a:extLst>
                    <a:ext uri="{9D8B030D-6E8A-4147-A177-3AD203B41FA5}">
                      <a16:colId xmlns:a16="http://schemas.microsoft.com/office/drawing/2014/main" xmlns="" val="6729366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Разработка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Периодичность / перспектива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93526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5795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ЕЭС</a:t>
                      </a:r>
                      <a:endParaRPr lang="ru-RU" sz="9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Правительство РФ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1 раз в 6 лет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с корректировкой через 3 года /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на 18 лет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679266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07358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ЕЭС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Минэнерго России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Ежегодно /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на 6 лет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7FA7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2335778"/>
                  </a:ext>
                </a:extLst>
              </a:tr>
            </a:tbl>
          </a:graphicData>
        </a:graphic>
      </p:graphicFrame>
      <p:graphicFrame>
        <p:nvGraphicFramePr>
          <p:cNvPr id="32" name="Таблица 95">
            <a:extLst>
              <a:ext uri="{FF2B5EF4-FFF2-40B4-BE49-F238E27FC236}">
                <a16:creationId xmlns:a16="http://schemas.microsoft.com/office/drawing/2014/main" xmlns="" id="{B2064FF9-15DB-2619-2A95-CCDC3BD62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64495"/>
              </p:ext>
            </p:extLst>
          </p:nvPr>
        </p:nvGraphicFramePr>
        <p:xfrm>
          <a:off x="311167" y="1480321"/>
          <a:ext cx="3818993" cy="268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13">
                  <a:extLst>
                    <a:ext uri="{9D8B030D-6E8A-4147-A177-3AD203B41FA5}">
                      <a16:colId xmlns:a16="http://schemas.microsoft.com/office/drawing/2014/main" xmlns="" val="48725562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xmlns="" val="495511034"/>
                    </a:ext>
                  </a:extLst>
                </a:gridCol>
                <a:gridCol w="1184951">
                  <a:extLst>
                    <a:ext uri="{9D8B030D-6E8A-4147-A177-3AD203B41FA5}">
                      <a16:colId xmlns:a16="http://schemas.microsoft.com/office/drawing/2014/main" xmlns="" val="6729366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Разработка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Периодичность / перспектива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93526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5795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Минэнерго </a:t>
                      </a:r>
                      <a:br>
                        <a:rPr lang="ru-RU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России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Правительство РФ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Не реже 1 раза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в 3 года / на 15 лет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67926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07358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 ЕЭС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ФСК ЕЭС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Минэнерго России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Ежегодно /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на 7 лет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23357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97118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ОИВ субъекта РФ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ОИВ субъектов РФ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Ежегодно /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</a:rPr>
                        <a:t>на 5 лет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BFA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4532549"/>
                  </a:ext>
                </a:extLst>
              </a:tr>
            </a:tbl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A0B84C46-FA0E-7DE0-9B3D-CA4B8BBA1D1B}"/>
              </a:ext>
            </a:extLst>
          </p:cNvPr>
          <p:cNvSpPr/>
          <p:nvPr/>
        </p:nvSpPr>
        <p:spPr>
          <a:xfrm>
            <a:off x="379147" y="1836039"/>
            <a:ext cx="3676403" cy="355292"/>
          </a:xfrm>
          <a:prstGeom prst="rect">
            <a:avLst/>
          </a:prstGeom>
          <a:solidFill>
            <a:srgbClr val="E8E1D0"/>
          </a:solidFill>
          <a:ln w="9525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cap="all" dirty="0" smtClean="0">
                <a:latin typeface="Century Gothic" panose="020B0502020202020204" pitchFamily="34" charset="0"/>
              </a:rPr>
              <a:t>Г</a:t>
            </a:r>
            <a:r>
              <a:rPr lang="ru-RU" dirty="0" smtClean="0">
                <a:latin typeface="Century Gothic" panose="020B0502020202020204" pitchFamily="34" charset="0"/>
              </a:rPr>
              <a:t>енеральная схема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размещения объектов электроэнергетики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0BC9ED4-4E96-03B4-09F3-8F6D4F68B9FC}"/>
              </a:ext>
            </a:extLst>
          </p:cNvPr>
          <p:cNvSpPr/>
          <p:nvPr/>
        </p:nvSpPr>
        <p:spPr>
          <a:xfrm>
            <a:off x="368908" y="2678601"/>
            <a:ext cx="3686644" cy="252000"/>
          </a:xfrm>
          <a:prstGeom prst="rect">
            <a:avLst/>
          </a:prstGeom>
          <a:solidFill>
            <a:srgbClr val="E8E1D0"/>
          </a:solidFill>
          <a:ln w="9525">
            <a:solidFill>
              <a:srgbClr val="A88C5E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cap="all" dirty="0" smtClean="0">
                <a:latin typeface="Century Gothic" panose="020B0502020202020204" pitchFamily="34" charset="0"/>
              </a:rPr>
              <a:t>С</a:t>
            </a:r>
            <a:r>
              <a:rPr lang="ru-RU" dirty="0" smtClean="0">
                <a:latin typeface="Century Gothic" panose="020B0502020202020204" pitchFamily="34" charset="0"/>
              </a:rPr>
              <a:t>хема и программа развития ЕЭС России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: скругленные углы 44">
            <a:extLst>
              <a:ext uri="{FF2B5EF4-FFF2-40B4-BE49-F238E27FC236}">
                <a16:creationId xmlns:a16="http://schemas.microsoft.com/office/drawing/2014/main" xmlns="" id="{E636517F-3F99-F168-19F6-23964E6B75BD}"/>
              </a:ext>
            </a:extLst>
          </p:cNvPr>
          <p:cNvSpPr/>
          <p:nvPr/>
        </p:nvSpPr>
        <p:spPr bwMode="auto">
          <a:xfrm>
            <a:off x="265396" y="1092164"/>
            <a:ext cx="3999935" cy="3202798"/>
          </a:xfrm>
          <a:prstGeom prst="roundRect">
            <a:avLst>
              <a:gd name="adj" fmla="val 4295"/>
            </a:avLst>
          </a:prstGeom>
          <a:noFill/>
          <a:ln w="12700" cap="flat" cmpd="sng" algn="ctr">
            <a:solidFill>
              <a:srgbClr val="A88C5E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21600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endParaRPr lang="ru-RU" sz="1200" cap="all" dirty="0"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2381506-5205-09A9-DEB8-D73C20346394}"/>
              </a:ext>
            </a:extLst>
          </p:cNvPr>
          <p:cNvSpPr/>
          <p:nvPr/>
        </p:nvSpPr>
        <p:spPr>
          <a:xfrm>
            <a:off x="4883146" y="2869958"/>
            <a:ext cx="3730071" cy="936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2955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125" dirty="0">
                <a:latin typeface="+mn-lt"/>
              </a:rPr>
              <a:t>Схема и программа развития  электроэнергетических систем России </a:t>
            </a:r>
            <a:br>
              <a:rPr lang="ru-RU" sz="1125" dirty="0">
                <a:latin typeface="+mn-lt"/>
              </a:rPr>
            </a:br>
            <a:r>
              <a:rPr lang="ru-RU" sz="1125" dirty="0">
                <a:latin typeface="+mn-lt"/>
              </a:rPr>
              <a:t>(СиПР ЭЭС России)</a:t>
            </a:r>
          </a:p>
          <a:p>
            <a:pPr algn="ctr" defTabSz="685800">
              <a:spcBef>
                <a:spcPts val="0"/>
              </a:spcBef>
            </a:pPr>
            <a:r>
              <a:rPr lang="ru-RU" sz="1000" dirty="0">
                <a:latin typeface="+mn-lt"/>
              </a:rPr>
              <a:t>Включает технические решения по развитию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ЕЭС России и электроэнергетики регионов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5A7C5B-0727-1CD6-9E9B-66BD880416EF}"/>
              </a:ext>
            </a:extLst>
          </p:cNvPr>
          <p:cNvSpPr txBox="1"/>
          <p:nvPr/>
        </p:nvSpPr>
        <p:spPr>
          <a:xfrm>
            <a:off x="832023" y="967444"/>
            <a:ext cx="290108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1800" cap="all" dirty="0" smtClean="0">
                <a:solidFill>
                  <a:srgbClr val="A88C5E"/>
                </a:solidFill>
                <a:latin typeface="Arial Narrow" panose="020B0606020202030204" pitchFamily="34" charset="0"/>
              </a:rPr>
              <a:t>УПРАЗДНЕННАЯ </a:t>
            </a:r>
            <a:r>
              <a:rPr lang="ru-RU" sz="1800" cap="all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67978A7-4B7A-7C73-49FF-87FCCF5187D9}"/>
              </a:ext>
            </a:extLst>
          </p:cNvPr>
          <p:cNvSpPr/>
          <p:nvPr/>
        </p:nvSpPr>
        <p:spPr>
          <a:xfrm>
            <a:off x="4883146" y="1831814"/>
            <a:ext cx="3730071" cy="359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2955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0" rIns="6858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+mn-lt"/>
              </a:rPr>
              <a:t>Генеральная схема </a:t>
            </a:r>
            <a:br>
              <a:rPr lang="ru-RU" sz="1100" dirty="0">
                <a:latin typeface="+mn-lt"/>
              </a:rPr>
            </a:br>
            <a:r>
              <a:rPr lang="ru-RU" sz="1100" dirty="0">
                <a:latin typeface="+mn-lt"/>
              </a:rPr>
              <a:t>размещения объектов электроэнергетики</a:t>
            </a:r>
          </a:p>
        </p:txBody>
      </p:sp>
      <p:sp>
        <p:nvSpPr>
          <p:cNvPr id="39" name="Стрелка: вправо 51">
            <a:extLst>
              <a:ext uri="{FF2B5EF4-FFF2-40B4-BE49-F238E27FC236}">
                <a16:creationId xmlns:a16="http://schemas.microsoft.com/office/drawing/2014/main" xmlns="" id="{58D62ACC-50A4-732C-1338-3D4293DC9034}"/>
              </a:ext>
            </a:extLst>
          </p:cNvPr>
          <p:cNvSpPr/>
          <p:nvPr/>
        </p:nvSpPr>
        <p:spPr bwMode="auto">
          <a:xfrm>
            <a:off x="4094978" y="1933512"/>
            <a:ext cx="769632" cy="185771"/>
          </a:xfrm>
          <a:prstGeom prst="rightArrow">
            <a:avLst>
              <a:gd name="adj1" fmla="val 37182"/>
              <a:gd name="adj2" fmla="val 50000"/>
            </a:avLst>
          </a:prstGeom>
          <a:gradFill flip="none" rotWithShape="1">
            <a:gsLst>
              <a:gs pos="10000">
                <a:srgbClr val="4E85D6"/>
              </a:gs>
              <a:gs pos="100000">
                <a:srgbClr val="E8E1D0"/>
              </a:gs>
            </a:gsLst>
            <a:lin ang="10800000" scaled="1"/>
            <a:tileRect/>
          </a:gradFill>
          <a:ln w="12700">
            <a:noFill/>
            <a:prstDash val="solid"/>
          </a:ln>
          <a:effectLst/>
        </p:spPr>
        <p:txBody>
          <a:bodyPr/>
          <a:lstStyle/>
          <a:p>
            <a:pPr defTabSz="685800">
              <a:spcBef>
                <a:spcPct val="50000"/>
              </a:spcBef>
            </a:pPr>
            <a:endParaRPr lang="ru-RU" sz="1050">
              <a:latin typeface="Century Gothic" panose="020B0502020202020204" pitchFamily="34" charset="0"/>
            </a:endParaRP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xmlns="" id="{E8327857-6821-425C-C85C-763F40506E3B}"/>
              </a:ext>
            </a:extLst>
          </p:cNvPr>
          <p:cNvSpPr>
            <a:spLocks noEditPoints="1"/>
          </p:cNvSpPr>
          <p:nvPr/>
        </p:nvSpPr>
        <p:spPr bwMode="auto">
          <a:xfrm>
            <a:off x="2306429" y="1292956"/>
            <a:ext cx="215686" cy="208664"/>
          </a:xfrm>
          <a:custGeom>
            <a:avLst/>
            <a:gdLst>
              <a:gd name="T0" fmla="*/ 3792 w 3792"/>
              <a:gd name="T1" fmla="*/ 2727 h 3669"/>
              <a:gd name="T2" fmla="*/ 2187 w 3792"/>
              <a:gd name="T3" fmla="*/ 2727 h 3669"/>
              <a:gd name="T4" fmla="*/ 1011 w 3792"/>
              <a:gd name="T5" fmla="*/ 71 h 3669"/>
              <a:gd name="T6" fmla="*/ 71 w 3792"/>
              <a:gd name="T7" fmla="*/ 1011 h 3669"/>
              <a:gd name="T8" fmla="*/ 1485 w 3792"/>
              <a:gd name="T9" fmla="*/ 2788 h 3669"/>
              <a:gd name="T10" fmla="*/ 482 w 3792"/>
              <a:gd name="T11" fmla="*/ 2735 h 3669"/>
              <a:gd name="T12" fmla="*/ 1485 w 3792"/>
              <a:gd name="T13" fmla="*/ 2683 h 3669"/>
              <a:gd name="T14" fmla="*/ 1485 w 3792"/>
              <a:gd name="T15" fmla="*/ 2788 h 3669"/>
              <a:gd name="T16" fmla="*/ 0 w 3792"/>
              <a:gd name="T17" fmla="*/ 3669 h 3669"/>
              <a:gd name="T18" fmla="*/ 141 w 3792"/>
              <a:gd name="T19" fmla="*/ 1198 h 3669"/>
              <a:gd name="T20" fmla="*/ 2486 w 3792"/>
              <a:gd name="T21" fmla="*/ 3528 h 3669"/>
              <a:gd name="T22" fmla="*/ 2822 w 3792"/>
              <a:gd name="T23" fmla="*/ 1801 h 3669"/>
              <a:gd name="T24" fmla="*/ 1207 w 3792"/>
              <a:gd name="T25" fmla="*/ 141 h 3669"/>
              <a:gd name="T26" fmla="*/ 2963 w 3792"/>
              <a:gd name="T27" fmla="*/ 0 h 3669"/>
              <a:gd name="T28" fmla="*/ 2822 w 3792"/>
              <a:gd name="T29" fmla="*/ 1801 h 3669"/>
              <a:gd name="T30" fmla="*/ 535 w 3792"/>
              <a:gd name="T31" fmla="*/ 1590 h 3669"/>
              <a:gd name="T32" fmla="*/ 535 w 3792"/>
              <a:gd name="T33" fmla="*/ 1485 h 3669"/>
              <a:gd name="T34" fmla="*/ 2481 w 3792"/>
              <a:gd name="T35" fmla="*/ 1537 h 3669"/>
              <a:gd name="T36" fmla="*/ 2428 w 3792"/>
              <a:gd name="T37" fmla="*/ 1890 h 3669"/>
              <a:gd name="T38" fmla="*/ 482 w 3792"/>
              <a:gd name="T39" fmla="*/ 1837 h 3669"/>
              <a:gd name="T40" fmla="*/ 2428 w 3792"/>
              <a:gd name="T41" fmla="*/ 1784 h 3669"/>
              <a:gd name="T42" fmla="*/ 2428 w 3792"/>
              <a:gd name="T43" fmla="*/ 1890 h 3669"/>
              <a:gd name="T44" fmla="*/ 535 w 3792"/>
              <a:gd name="T45" fmla="*/ 2189 h 3669"/>
              <a:gd name="T46" fmla="*/ 535 w 3792"/>
              <a:gd name="T47" fmla="*/ 2083 h 3669"/>
              <a:gd name="T48" fmla="*/ 2210 w 3792"/>
              <a:gd name="T49" fmla="*/ 2189 h 3669"/>
              <a:gd name="T50" fmla="*/ 535 w 3792"/>
              <a:gd name="T51" fmla="*/ 2489 h 3669"/>
              <a:gd name="T52" fmla="*/ 535 w 3792"/>
              <a:gd name="T53" fmla="*/ 2383 h 3669"/>
              <a:gd name="T54" fmla="*/ 2071 w 3792"/>
              <a:gd name="T55" fmla="*/ 2489 h 3669"/>
              <a:gd name="T56" fmla="*/ 2531 w 3792"/>
              <a:gd name="T57" fmla="*/ 2757 h 3669"/>
              <a:gd name="T58" fmla="*/ 2553 w 3792"/>
              <a:gd name="T59" fmla="*/ 2609 h 3669"/>
              <a:gd name="T60" fmla="*/ 2701 w 3792"/>
              <a:gd name="T61" fmla="*/ 2630 h 3669"/>
              <a:gd name="T62" fmla="*/ 2892 w 3792"/>
              <a:gd name="T63" fmla="*/ 2887 h 3669"/>
              <a:gd name="T64" fmla="*/ 3427 w 3792"/>
              <a:gd name="T65" fmla="*/ 2347 h 3669"/>
              <a:gd name="T66" fmla="*/ 3449 w 3792"/>
              <a:gd name="T67" fmla="*/ 2495 h 3669"/>
              <a:gd name="T68" fmla="*/ 2977 w 3792"/>
              <a:gd name="T69" fmla="*/ 3127 h 3669"/>
              <a:gd name="T70" fmla="*/ 2892 w 3792"/>
              <a:gd name="T71" fmla="*/ 3170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2" h="3669">
                <a:moveTo>
                  <a:pt x="2990" y="1925"/>
                </a:moveTo>
                <a:cubicBezTo>
                  <a:pt x="3433" y="1925"/>
                  <a:pt x="3792" y="2284"/>
                  <a:pt x="3792" y="2727"/>
                </a:cubicBezTo>
                <a:cubicBezTo>
                  <a:pt x="3792" y="3170"/>
                  <a:pt x="3433" y="3530"/>
                  <a:pt x="2990" y="3530"/>
                </a:cubicBezTo>
                <a:cubicBezTo>
                  <a:pt x="2547" y="3530"/>
                  <a:pt x="2187" y="3170"/>
                  <a:pt x="2187" y="2727"/>
                </a:cubicBezTo>
                <a:cubicBezTo>
                  <a:pt x="2187" y="2284"/>
                  <a:pt x="2547" y="1925"/>
                  <a:pt x="2990" y="1925"/>
                </a:cubicBezTo>
                <a:close/>
                <a:moveTo>
                  <a:pt x="1011" y="71"/>
                </a:moveTo>
                <a:lnTo>
                  <a:pt x="1011" y="1011"/>
                </a:lnTo>
                <a:lnTo>
                  <a:pt x="71" y="1011"/>
                </a:lnTo>
                <a:lnTo>
                  <a:pt x="1011" y="71"/>
                </a:lnTo>
                <a:close/>
                <a:moveTo>
                  <a:pt x="1485" y="2788"/>
                </a:moveTo>
                <a:lnTo>
                  <a:pt x="535" y="2788"/>
                </a:lnTo>
                <a:cubicBezTo>
                  <a:pt x="506" y="2788"/>
                  <a:pt x="482" y="2765"/>
                  <a:pt x="482" y="2735"/>
                </a:cubicBezTo>
                <a:cubicBezTo>
                  <a:pt x="482" y="2706"/>
                  <a:pt x="506" y="2683"/>
                  <a:pt x="535" y="2683"/>
                </a:cubicBezTo>
                <a:lnTo>
                  <a:pt x="1485" y="2683"/>
                </a:lnTo>
                <a:cubicBezTo>
                  <a:pt x="1514" y="2683"/>
                  <a:pt x="1538" y="2706"/>
                  <a:pt x="1538" y="2735"/>
                </a:cubicBezTo>
                <a:cubicBezTo>
                  <a:pt x="1538" y="2765"/>
                  <a:pt x="1514" y="2788"/>
                  <a:pt x="1485" y="2788"/>
                </a:cubicBezTo>
                <a:close/>
                <a:moveTo>
                  <a:pt x="2963" y="3669"/>
                </a:moveTo>
                <a:lnTo>
                  <a:pt x="0" y="3669"/>
                </a:lnTo>
                <a:lnTo>
                  <a:pt x="0" y="1198"/>
                </a:lnTo>
                <a:lnTo>
                  <a:pt x="141" y="1198"/>
                </a:lnTo>
                <a:lnTo>
                  <a:pt x="141" y="3528"/>
                </a:lnTo>
                <a:lnTo>
                  <a:pt x="2486" y="3528"/>
                </a:lnTo>
                <a:cubicBezTo>
                  <a:pt x="2625" y="3614"/>
                  <a:pt x="2788" y="3666"/>
                  <a:pt x="2963" y="3669"/>
                </a:cubicBezTo>
                <a:close/>
                <a:moveTo>
                  <a:pt x="2822" y="1801"/>
                </a:moveTo>
                <a:lnTo>
                  <a:pt x="2822" y="141"/>
                </a:lnTo>
                <a:lnTo>
                  <a:pt x="1207" y="141"/>
                </a:lnTo>
                <a:lnTo>
                  <a:pt x="1207" y="0"/>
                </a:lnTo>
                <a:lnTo>
                  <a:pt x="2963" y="0"/>
                </a:lnTo>
                <a:lnTo>
                  <a:pt x="2963" y="1788"/>
                </a:lnTo>
                <a:cubicBezTo>
                  <a:pt x="2915" y="1789"/>
                  <a:pt x="2868" y="1793"/>
                  <a:pt x="2822" y="1801"/>
                </a:cubicBezTo>
                <a:close/>
                <a:moveTo>
                  <a:pt x="2428" y="1590"/>
                </a:moveTo>
                <a:lnTo>
                  <a:pt x="535" y="1590"/>
                </a:lnTo>
                <a:cubicBezTo>
                  <a:pt x="506" y="1590"/>
                  <a:pt x="482" y="1567"/>
                  <a:pt x="482" y="1537"/>
                </a:cubicBezTo>
                <a:cubicBezTo>
                  <a:pt x="482" y="1508"/>
                  <a:pt x="506" y="1485"/>
                  <a:pt x="535" y="1485"/>
                </a:cubicBezTo>
                <a:lnTo>
                  <a:pt x="2428" y="1485"/>
                </a:lnTo>
                <a:cubicBezTo>
                  <a:pt x="2458" y="1485"/>
                  <a:pt x="2481" y="1508"/>
                  <a:pt x="2481" y="1537"/>
                </a:cubicBezTo>
                <a:cubicBezTo>
                  <a:pt x="2481" y="1567"/>
                  <a:pt x="2458" y="1590"/>
                  <a:pt x="2428" y="1590"/>
                </a:cubicBezTo>
                <a:close/>
                <a:moveTo>
                  <a:pt x="2428" y="1890"/>
                </a:moveTo>
                <a:lnTo>
                  <a:pt x="535" y="1890"/>
                </a:lnTo>
                <a:cubicBezTo>
                  <a:pt x="506" y="1890"/>
                  <a:pt x="482" y="1866"/>
                  <a:pt x="482" y="1837"/>
                </a:cubicBezTo>
                <a:cubicBezTo>
                  <a:pt x="482" y="1808"/>
                  <a:pt x="506" y="1784"/>
                  <a:pt x="535" y="1784"/>
                </a:cubicBezTo>
                <a:lnTo>
                  <a:pt x="2428" y="1784"/>
                </a:lnTo>
                <a:cubicBezTo>
                  <a:pt x="2458" y="1784"/>
                  <a:pt x="2481" y="1808"/>
                  <a:pt x="2481" y="1837"/>
                </a:cubicBezTo>
                <a:cubicBezTo>
                  <a:pt x="2481" y="1866"/>
                  <a:pt x="2458" y="1890"/>
                  <a:pt x="2428" y="1890"/>
                </a:cubicBezTo>
                <a:close/>
                <a:moveTo>
                  <a:pt x="2210" y="2189"/>
                </a:moveTo>
                <a:lnTo>
                  <a:pt x="535" y="2189"/>
                </a:lnTo>
                <a:cubicBezTo>
                  <a:pt x="506" y="2189"/>
                  <a:pt x="482" y="2166"/>
                  <a:pt x="482" y="2136"/>
                </a:cubicBezTo>
                <a:cubicBezTo>
                  <a:pt x="482" y="2107"/>
                  <a:pt x="506" y="2083"/>
                  <a:pt x="535" y="2083"/>
                </a:cubicBezTo>
                <a:lnTo>
                  <a:pt x="2296" y="2083"/>
                </a:lnTo>
                <a:cubicBezTo>
                  <a:pt x="2265" y="2117"/>
                  <a:pt x="2236" y="2152"/>
                  <a:pt x="2210" y="2189"/>
                </a:cubicBezTo>
                <a:close/>
                <a:moveTo>
                  <a:pt x="2071" y="2489"/>
                </a:moveTo>
                <a:lnTo>
                  <a:pt x="535" y="2489"/>
                </a:lnTo>
                <a:cubicBezTo>
                  <a:pt x="506" y="2489"/>
                  <a:pt x="482" y="2465"/>
                  <a:pt x="482" y="2436"/>
                </a:cubicBezTo>
                <a:cubicBezTo>
                  <a:pt x="482" y="2407"/>
                  <a:pt x="506" y="2383"/>
                  <a:pt x="535" y="2383"/>
                </a:cubicBezTo>
                <a:lnTo>
                  <a:pt x="2106" y="2383"/>
                </a:lnTo>
                <a:cubicBezTo>
                  <a:pt x="2092" y="2417"/>
                  <a:pt x="2081" y="2453"/>
                  <a:pt x="2071" y="2489"/>
                </a:cubicBezTo>
                <a:close/>
                <a:moveTo>
                  <a:pt x="2808" y="3127"/>
                </a:moveTo>
                <a:lnTo>
                  <a:pt x="2531" y="2757"/>
                </a:lnTo>
                <a:lnTo>
                  <a:pt x="2531" y="2757"/>
                </a:lnTo>
                <a:cubicBezTo>
                  <a:pt x="2497" y="2710"/>
                  <a:pt x="2506" y="2644"/>
                  <a:pt x="2553" y="2609"/>
                </a:cubicBezTo>
                <a:lnTo>
                  <a:pt x="2553" y="2609"/>
                </a:lnTo>
                <a:cubicBezTo>
                  <a:pt x="2600" y="2574"/>
                  <a:pt x="2666" y="2584"/>
                  <a:pt x="2701" y="2630"/>
                </a:cubicBezTo>
                <a:lnTo>
                  <a:pt x="2701" y="2630"/>
                </a:lnTo>
                <a:lnTo>
                  <a:pt x="2892" y="2887"/>
                </a:lnTo>
                <a:lnTo>
                  <a:pt x="3279" y="2369"/>
                </a:lnTo>
                <a:cubicBezTo>
                  <a:pt x="3314" y="2322"/>
                  <a:pt x="3380" y="2312"/>
                  <a:pt x="3427" y="2347"/>
                </a:cubicBezTo>
                <a:lnTo>
                  <a:pt x="3427" y="2347"/>
                </a:lnTo>
                <a:cubicBezTo>
                  <a:pt x="3474" y="2382"/>
                  <a:pt x="3484" y="2448"/>
                  <a:pt x="3449" y="2495"/>
                </a:cubicBezTo>
                <a:lnTo>
                  <a:pt x="3449" y="2495"/>
                </a:lnTo>
                <a:lnTo>
                  <a:pt x="2977" y="3127"/>
                </a:lnTo>
                <a:cubicBezTo>
                  <a:pt x="2957" y="3154"/>
                  <a:pt x="2926" y="3170"/>
                  <a:pt x="2892" y="3170"/>
                </a:cubicBezTo>
                <a:lnTo>
                  <a:pt x="2892" y="3170"/>
                </a:lnTo>
                <a:cubicBezTo>
                  <a:pt x="2859" y="3170"/>
                  <a:pt x="2828" y="3154"/>
                  <a:pt x="2808" y="3127"/>
                </a:cubicBezTo>
                <a:close/>
              </a:path>
            </a:pathLst>
          </a:custGeom>
          <a:solidFill>
            <a:srgbClr val="BFAC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FAC77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xmlns="" id="{637E4668-A5C1-4513-D917-BC0EFE24E91F}"/>
              </a:ext>
            </a:extLst>
          </p:cNvPr>
          <p:cNvSpPr>
            <a:spLocks noEditPoints="1"/>
          </p:cNvSpPr>
          <p:nvPr/>
        </p:nvSpPr>
        <p:spPr bwMode="auto">
          <a:xfrm>
            <a:off x="980006" y="1293101"/>
            <a:ext cx="189089" cy="208374"/>
          </a:xfrm>
          <a:custGeom>
            <a:avLst/>
            <a:gdLst>
              <a:gd name="T0" fmla="*/ 1011 w 3305"/>
              <a:gd name="T1" fmla="*/ 1011 h 3669"/>
              <a:gd name="T2" fmla="*/ 1011 w 3305"/>
              <a:gd name="T3" fmla="*/ 71 h 3669"/>
              <a:gd name="T4" fmla="*/ 2884 w 3305"/>
              <a:gd name="T5" fmla="*/ 1581 h 3669"/>
              <a:gd name="T6" fmla="*/ 2136 w 3305"/>
              <a:gd name="T7" fmla="*/ 2828 h 3669"/>
              <a:gd name="T8" fmla="*/ 3039 w 3305"/>
              <a:gd name="T9" fmla="*/ 2003 h 3669"/>
              <a:gd name="T10" fmla="*/ 2621 w 3305"/>
              <a:gd name="T11" fmla="*/ 2471 h 3669"/>
              <a:gd name="T12" fmla="*/ 2671 w 3305"/>
              <a:gd name="T13" fmla="*/ 2471 h 3669"/>
              <a:gd name="T14" fmla="*/ 3050 w 3305"/>
              <a:gd name="T15" fmla="*/ 1914 h 3669"/>
              <a:gd name="T16" fmla="*/ 3189 w 3305"/>
              <a:gd name="T17" fmla="*/ 1409 h 3669"/>
              <a:gd name="T18" fmla="*/ 3141 w 3305"/>
              <a:gd name="T19" fmla="*/ 1690 h 3669"/>
              <a:gd name="T20" fmla="*/ 3189 w 3305"/>
              <a:gd name="T21" fmla="*/ 1409 h 3669"/>
              <a:gd name="T22" fmla="*/ 2052 w 3305"/>
              <a:gd name="T23" fmla="*/ 2892 h 3669"/>
              <a:gd name="T24" fmla="*/ 1749 w 3305"/>
              <a:gd name="T25" fmla="*/ 2966 h 3669"/>
              <a:gd name="T26" fmla="*/ 535 w 3305"/>
              <a:gd name="T27" fmla="*/ 2965 h 3669"/>
              <a:gd name="T28" fmla="*/ 535 w 3305"/>
              <a:gd name="T29" fmla="*/ 2859 h 3669"/>
              <a:gd name="T30" fmla="*/ 1538 w 3305"/>
              <a:gd name="T31" fmla="*/ 2912 h 3669"/>
              <a:gd name="T32" fmla="*/ 2963 w 3305"/>
              <a:gd name="T33" fmla="*/ 3669 h 3669"/>
              <a:gd name="T34" fmla="*/ 0 w 3305"/>
              <a:gd name="T35" fmla="*/ 1199 h 3669"/>
              <a:gd name="T36" fmla="*/ 141 w 3305"/>
              <a:gd name="T37" fmla="*/ 3528 h 3669"/>
              <a:gd name="T38" fmla="*/ 2822 w 3305"/>
              <a:gd name="T39" fmla="*/ 2519 h 3669"/>
              <a:gd name="T40" fmla="*/ 2963 w 3305"/>
              <a:gd name="T41" fmla="*/ 3669 h 3669"/>
              <a:gd name="T42" fmla="*/ 2822 w 3305"/>
              <a:gd name="T43" fmla="*/ 141 h 3669"/>
              <a:gd name="T44" fmla="*/ 1207 w 3305"/>
              <a:gd name="T45" fmla="*/ 0 h 3669"/>
              <a:gd name="T46" fmla="*/ 2963 w 3305"/>
              <a:gd name="T47" fmla="*/ 1435 h 3669"/>
              <a:gd name="T48" fmla="*/ 2884 w 3305"/>
              <a:gd name="T49" fmla="*/ 1440 h 3669"/>
              <a:gd name="T50" fmla="*/ 2428 w 3305"/>
              <a:gd name="T51" fmla="*/ 1767 h 3669"/>
              <a:gd name="T52" fmla="*/ 482 w 3305"/>
              <a:gd name="T53" fmla="*/ 1714 h 3669"/>
              <a:gd name="T54" fmla="*/ 2428 w 3305"/>
              <a:gd name="T55" fmla="*/ 1661 h 3669"/>
              <a:gd name="T56" fmla="*/ 2428 w 3305"/>
              <a:gd name="T57" fmla="*/ 1767 h 3669"/>
              <a:gd name="T58" fmla="*/ 535 w 3305"/>
              <a:gd name="T59" fmla="*/ 2066 h 3669"/>
              <a:gd name="T60" fmla="*/ 535 w 3305"/>
              <a:gd name="T61" fmla="*/ 1960 h 3669"/>
              <a:gd name="T62" fmla="*/ 2199 w 3305"/>
              <a:gd name="T63" fmla="*/ 2066 h 3669"/>
              <a:gd name="T64" fmla="*/ 535 w 3305"/>
              <a:gd name="T65" fmla="*/ 2366 h 3669"/>
              <a:gd name="T66" fmla="*/ 535 w 3305"/>
              <a:gd name="T67" fmla="*/ 2260 h 3669"/>
              <a:gd name="T68" fmla="*/ 1900 w 3305"/>
              <a:gd name="T69" fmla="*/ 2366 h 3669"/>
              <a:gd name="T70" fmla="*/ 535 w 3305"/>
              <a:gd name="T71" fmla="*/ 2665 h 3669"/>
              <a:gd name="T72" fmla="*/ 535 w 3305"/>
              <a:gd name="T73" fmla="*/ 2559 h 3669"/>
              <a:gd name="T74" fmla="*/ 1685 w 3305"/>
              <a:gd name="T75" fmla="*/ 262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05" h="3669">
                <a:moveTo>
                  <a:pt x="1011" y="71"/>
                </a:moveTo>
                <a:lnTo>
                  <a:pt x="1011" y="1011"/>
                </a:lnTo>
                <a:lnTo>
                  <a:pt x="71" y="1011"/>
                </a:lnTo>
                <a:lnTo>
                  <a:pt x="1011" y="71"/>
                </a:lnTo>
                <a:close/>
                <a:moveTo>
                  <a:pt x="3134" y="1830"/>
                </a:moveTo>
                <a:lnTo>
                  <a:pt x="2884" y="1581"/>
                </a:lnTo>
                <a:lnTo>
                  <a:pt x="1886" y="2579"/>
                </a:lnTo>
                <a:lnTo>
                  <a:pt x="2136" y="2828"/>
                </a:lnTo>
                <a:lnTo>
                  <a:pt x="3000" y="1964"/>
                </a:lnTo>
                <a:lnTo>
                  <a:pt x="3039" y="2003"/>
                </a:lnTo>
                <a:lnTo>
                  <a:pt x="2621" y="2421"/>
                </a:lnTo>
                <a:cubicBezTo>
                  <a:pt x="2607" y="2435"/>
                  <a:pt x="2607" y="2457"/>
                  <a:pt x="2621" y="2471"/>
                </a:cubicBezTo>
                <a:cubicBezTo>
                  <a:pt x="2628" y="2478"/>
                  <a:pt x="2637" y="2481"/>
                  <a:pt x="2646" y="2481"/>
                </a:cubicBezTo>
                <a:cubicBezTo>
                  <a:pt x="2655" y="2481"/>
                  <a:pt x="2664" y="2478"/>
                  <a:pt x="2671" y="2471"/>
                </a:cubicBezTo>
                <a:lnTo>
                  <a:pt x="3138" y="2003"/>
                </a:lnTo>
                <a:lnTo>
                  <a:pt x="3050" y="1914"/>
                </a:lnTo>
                <a:lnTo>
                  <a:pt x="3134" y="1830"/>
                </a:lnTo>
                <a:close/>
                <a:moveTo>
                  <a:pt x="3189" y="1409"/>
                </a:moveTo>
                <a:lnTo>
                  <a:pt x="3025" y="1574"/>
                </a:lnTo>
                <a:lnTo>
                  <a:pt x="3141" y="1690"/>
                </a:lnTo>
                <a:lnTo>
                  <a:pt x="3305" y="1526"/>
                </a:lnTo>
                <a:lnTo>
                  <a:pt x="3189" y="1409"/>
                </a:lnTo>
                <a:close/>
                <a:moveTo>
                  <a:pt x="1749" y="2966"/>
                </a:moveTo>
                <a:lnTo>
                  <a:pt x="2052" y="2892"/>
                </a:lnTo>
                <a:lnTo>
                  <a:pt x="1822" y="2662"/>
                </a:lnTo>
                <a:lnTo>
                  <a:pt x="1749" y="2966"/>
                </a:lnTo>
                <a:close/>
                <a:moveTo>
                  <a:pt x="1485" y="2965"/>
                </a:moveTo>
                <a:lnTo>
                  <a:pt x="535" y="2965"/>
                </a:lnTo>
                <a:cubicBezTo>
                  <a:pt x="506" y="2965"/>
                  <a:pt x="482" y="2941"/>
                  <a:pt x="482" y="2912"/>
                </a:cubicBezTo>
                <a:cubicBezTo>
                  <a:pt x="482" y="2883"/>
                  <a:pt x="506" y="2859"/>
                  <a:pt x="535" y="2859"/>
                </a:cubicBezTo>
                <a:lnTo>
                  <a:pt x="1485" y="2859"/>
                </a:lnTo>
                <a:cubicBezTo>
                  <a:pt x="1514" y="2859"/>
                  <a:pt x="1538" y="2883"/>
                  <a:pt x="1538" y="2912"/>
                </a:cubicBezTo>
                <a:cubicBezTo>
                  <a:pt x="1538" y="2941"/>
                  <a:pt x="1514" y="2965"/>
                  <a:pt x="1485" y="2965"/>
                </a:cubicBezTo>
                <a:close/>
                <a:moveTo>
                  <a:pt x="2963" y="3669"/>
                </a:moveTo>
                <a:lnTo>
                  <a:pt x="0" y="3669"/>
                </a:lnTo>
                <a:lnTo>
                  <a:pt x="0" y="1199"/>
                </a:lnTo>
                <a:lnTo>
                  <a:pt x="141" y="1199"/>
                </a:lnTo>
                <a:lnTo>
                  <a:pt x="141" y="3528"/>
                </a:lnTo>
                <a:lnTo>
                  <a:pt x="2822" y="3528"/>
                </a:lnTo>
                <a:lnTo>
                  <a:pt x="2822" y="2519"/>
                </a:lnTo>
                <a:lnTo>
                  <a:pt x="2963" y="2378"/>
                </a:lnTo>
                <a:lnTo>
                  <a:pt x="2963" y="3669"/>
                </a:lnTo>
                <a:close/>
                <a:moveTo>
                  <a:pt x="2822" y="1454"/>
                </a:moveTo>
                <a:lnTo>
                  <a:pt x="2822" y="141"/>
                </a:lnTo>
                <a:lnTo>
                  <a:pt x="1207" y="141"/>
                </a:lnTo>
                <a:lnTo>
                  <a:pt x="1207" y="0"/>
                </a:lnTo>
                <a:lnTo>
                  <a:pt x="2963" y="0"/>
                </a:lnTo>
                <a:lnTo>
                  <a:pt x="2963" y="1435"/>
                </a:lnTo>
                <a:lnTo>
                  <a:pt x="2945" y="1454"/>
                </a:lnTo>
                <a:cubicBezTo>
                  <a:pt x="2926" y="1445"/>
                  <a:pt x="2906" y="1440"/>
                  <a:pt x="2884" y="1440"/>
                </a:cubicBezTo>
                <a:cubicBezTo>
                  <a:pt x="2863" y="1440"/>
                  <a:pt x="2841" y="1445"/>
                  <a:pt x="2822" y="1454"/>
                </a:cubicBezTo>
                <a:close/>
                <a:moveTo>
                  <a:pt x="2428" y="1767"/>
                </a:moveTo>
                <a:lnTo>
                  <a:pt x="535" y="1767"/>
                </a:lnTo>
                <a:cubicBezTo>
                  <a:pt x="506" y="1767"/>
                  <a:pt x="482" y="1743"/>
                  <a:pt x="482" y="1714"/>
                </a:cubicBezTo>
                <a:cubicBezTo>
                  <a:pt x="482" y="1685"/>
                  <a:pt x="506" y="1661"/>
                  <a:pt x="535" y="1661"/>
                </a:cubicBezTo>
                <a:lnTo>
                  <a:pt x="2428" y="1661"/>
                </a:lnTo>
                <a:cubicBezTo>
                  <a:pt x="2458" y="1661"/>
                  <a:pt x="2481" y="1685"/>
                  <a:pt x="2481" y="1714"/>
                </a:cubicBezTo>
                <a:cubicBezTo>
                  <a:pt x="2481" y="1743"/>
                  <a:pt x="2458" y="1767"/>
                  <a:pt x="2428" y="1767"/>
                </a:cubicBezTo>
                <a:close/>
                <a:moveTo>
                  <a:pt x="2199" y="2066"/>
                </a:moveTo>
                <a:lnTo>
                  <a:pt x="535" y="2066"/>
                </a:lnTo>
                <a:cubicBezTo>
                  <a:pt x="506" y="2066"/>
                  <a:pt x="482" y="2043"/>
                  <a:pt x="482" y="2013"/>
                </a:cubicBezTo>
                <a:cubicBezTo>
                  <a:pt x="482" y="1984"/>
                  <a:pt x="506" y="1960"/>
                  <a:pt x="535" y="1960"/>
                </a:cubicBezTo>
                <a:lnTo>
                  <a:pt x="2305" y="1960"/>
                </a:lnTo>
                <a:lnTo>
                  <a:pt x="2199" y="2066"/>
                </a:lnTo>
                <a:close/>
                <a:moveTo>
                  <a:pt x="1900" y="2366"/>
                </a:moveTo>
                <a:lnTo>
                  <a:pt x="535" y="2366"/>
                </a:lnTo>
                <a:cubicBezTo>
                  <a:pt x="506" y="2366"/>
                  <a:pt x="482" y="2342"/>
                  <a:pt x="482" y="2313"/>
                </a:cubicBezTo>
                <a:cubicBezTo>
                  <a:pt x="482" y="2284"/>
                  <a:pt x="506" y="2260"/>
                  <a:pt x="535" y="2260"/>
                </a:cubicBezTo>
                <a:lnTo>
                  <a:pt x="2006" y="2260"/>
                </a:lnTo>
                <a:lnTo>
                  <a:pt x="1900" y="2366"/>
                </a:lnTo>
                <a:close/>
                <a:moveTo>
                  <a:pt x="1677" y="2665"/>
                </a:moveTo>
                <a:lnTo>
                  <a:pt x="535" y="2665"/>
                </a:lnTo>
                <a:cubicBezTo>
                  <a:pt x="506" y="2665"/>
                  <a:pt x="482" y="2642"/>
                  <a:pt x="482" y="2612"/>
                </a:cubicBezTo>
                <a:cubicBezTo>
                  <a:pt x="482" y="2583"/>
                  <a:pt x="506" y="2559"/>
                  <a:pt x="535" y="2559"/>
                </a:cubicBezTo>
                <a:lnTo>
                  <a:pt x="1726" y="2559"/>
                </a:lnTo>
                <a:cubicBezTo>
                  <a:pt x="1706" y="2578"/>
                  <a:pt x="1692" y="2602"/>
                  <a:pt x="1685" y="2629"/>
                </a:cubicBezTo>
                <a:lnTo>
                  <a:pt x="1677" y="2665"/>
                </a:lnTo>
                <a:close/>
              </a:path>
            </a:pathLst>
          </a:custGeom>
          <a:solidFill>
            <a:srgbClr val="BFAC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FAC77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Freeform 943">
            <a:extLst>
              <a:ext uri="{FF2B5EF4-FFF2-40B4-BE49-F238E27FC236}">
                <a16:creationId xmlns:a16="http://schemas.microsoft.com/office/drawing/2014/main" xmlns="" id="{20C45785-BF25-DB3D-C481-EF48B42B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600" y="1289445"/>
            <a:ext cx="215687" cy="215686"/>
          </a:xfrm>
          <a:custGeom>
            <a:avLst/>
            <a:gdLst>
              <a:gd name="T0" fmla="*/ 1368892 w 296142"/>
              <a:gd name="T1" fmla="*/ 2458896 h 296500"/>
              <a:gd name="T2" fmla="*/ 380977 w 296142"/>
              <a:gd name="T3" fmla="*/ 2358841 h 296500"/>
              <a:gd name="T4" fmla="*/ 380977 w 296142"/>
              <a:gd name="T5" fmla="*/ 2458896 h 296500"/>
              <a:gd name="T6" fmla="*/ 1118148 w 296142"/>
              <a:gd name="T7" fmla="*/ 2011947 h 296500"/>
              <a:gd name="T8" fmla="*/ 736448 w 296142"/>
              <a:gd name="T9" fmla="*/ 1959906 h 296500"/>
              <a:gd name="T10" fmla="*/ 736448 w 296142"/>
              <a:gd name="T11" fmla="*/ 1959906 h 296500"/>
              <a:gd name="T12" fmla="*/ 333158 w 296142"/>
              <a:gd name="T13" fmla="*/ 2011947 h 296500"/>
              <a:gd name="T14" fmla="*/ 2187539 w 296142"/>
              <a:gd name="T15" fmla="*/ 2231300 h 296500"/>
              <a:gd name="T16" fmla="*/ 2000323 w 296142"/>
              <a:gd name="T17" fmla="*/ 3097107 h 296500"/>
              <a:gd name="T18" fmla="*/ 2848750 w 296142"/>
              <a:gd name="T19" fmla="*/ 3097107 h 296500"/>
              <a:gd name="T20" fmla="*/ 2665533 w 296142"/>
              <a:gd name="T21" fmla="*/ 2231300 h 296500"/>
              <a:gd name="T22" fmla="*/ 2470359 w 296142"/>
              <a:gd name="T23" fmla="*/ 1665950 h 296500"/>
              <a:gd name="T24" fmla="*/ 3255028 w 296142"/>
              <a:gd name="T25" fmla="*/ 2294554 h 296500"/>
              <a:gd name="T26" fmla="*/ 2892571 w 296142"/>
              <a:gd name="T27" fmla="*/ 3231533 h 296500"/>
              <a:gd name="T28" fmla="*/ 1904736 w 296142"/>
              <a:gd name="T29" fmla="*/ 3227578 h 296500"/>
              <a:gd name="T30" fmla="*/ 1582084 w 296142"/>
              <a:gd name="T31" fmla="*/ 2247109 h 296500"/>
              <a:gd name="T32" fmla="*/ 2086591 w 296142"/>
              <a:gd name="T33" fmla="*/ 1630364 h 296500"/>
              <a:gd name="T34" fmla="*/ 2086591 w 296142"/>
              <a:gd name="T35" fmla="*/ 1630364 h 296500"/>
              <a:gd name="T36" fmla="*/ 1700861 w 296142"/>
              <a:gd name="T37" fmla="*/ 1678399 h 296500"/>
              <a:gd name="T38" fmla="*/ 1400815 w 296142"/>
              <a:gd name="T39" fmla="*/ 1730431 h 296500"/>
              <a:gd name="T40" fmla="*/ 1118148 w 296142"/>
              <a:gd name="T41" fmla="*/ 1678399 h 296500"/>
              <a:gd name="T42" fmla="*/ 736448 w 296142"/>
              <a:gd name="T43" fmla="*/ 1630364 h 296500"/>
              <a:gd name="T44" fmla="*/ 736448 w 296142"/>
              <a:gd name="T45" fmla="*/ 1630364 h 296500"/>
              <a:gd name="T46" fmla="*/ 333158 w 296142"/>
              <a:gd name="T47" fmla="*/ 1678399 h 296500"/>
              <a:gd name="T48" fmla="*/ 2419764 w 296142"/>
              <a:gd name="T49" fmla="*/ 1400889 h 296500"/>
              <a:gd name="T50" fmla="*/ 2135161 w 296142"/>
              <a:gd name="T51" fmla="*/ 1348845 h 296500"/>
              <a:gd name="T52" fmla="*/ 1749392 w 296142"/>
              <a:gd name="T53" fmla="*/ 1300822 h 296500"/>
              <a:gd name="T54" fmla="*/ 1749392 w 296142"/>
              <a:gd name="T55" fmla="*/ 1300822 h 296500"/>
              <a:gd name="T56" fmla="*/ 1350167 w 296142"/>
              <a:gd name="T57" fmla="*/ 1348845 h 296500"/>
              <a:gd name="T58" fmla="*/ 1069589 w 296142"/>
              <a:gd name="T59" fmla="*/ 1400889 h 296500"/>
              <a:gd name="T60" fmla="*/ 785000 w 296142"/>
              <a:gd name="T61" fmla="*/ 1348845 h 296500"/>
              <a:gd name="T62" fmla="*/ 381716 w 296142"/>
              <a:gd name="T63" fmla="*/ 1300822 h 296500"/>
              <a:gd name="T64" fmla="*/ 381716 w 296142"/>
              <a:gd name="T65" fmla="*/ 1300822 h 296500"/>
              <a:gd name="T66" fmla="*/ 2367156 w 296142"/>
              <a:gd name="T67" fmla="*/ 1019301 h 296500"/>
              <a:gd name="T68" fmla="*/ 2086591 w 296142"/>
              <a:gd name="T69" fmla="*/ 1071347 h 296500"/>
              <a:gd name="T70" fmla="*/ 1802000 w 296142"/>
              <a:gd name="T71" fmla="*/ 1019301 h 296500"/>
              <a:gd name="T72" fmla="*/ 1400815 w 296142"/>
              <a:gd name="T73" fmla="*/ 971293 h 296500"/>
              <a:gd name="T74" fmla="*/ 1400815 w 296142"/>
              <a:gd name="T75" fmla="*/ 971293 h 296500"/>
              <a:gd name="T76" fmla="*/ 1016997 w 296142"/>
              <a:gd name="T77" fmla="*/ 1019301 h 296500"/>
              <a:gd name="T78" fmla="*/ 95227 w 296142"/>
              <a:gd name="T79" fmla="*/ 588510 h 296500"/>
              <a:gd name="T80" fmla="*/ 2368999 w 296142"/>
              <a:gd name="T81" fmla="*/ 231484 h 296500"/>
              <a:gd name="T82" fmla="*/ 2265832 w 296142"/>
              <a:gd name="T83" fmla="*/ 231484 h 296500"/>
              <a:gd name="T84" fmla="*/ 1801549 w 296142"/>
              <a:gd name="T85" fmla="*/ 309967 h 296500"/>
              <a:gd name="T86" fmla="*/ 1388858 w 296142"/>
              <a:gd name="T87" fmla="*/ 360935 h 296500"/>
              <a:gd name="T88" fmla="*/ 972201 w 296142"/>
              <a:gd name="T89" fmla="*/ 309967 h 296500"/>
              <a:gd name="T90" fmla="*/ 507933 w 296142"/>
              <a:gd name="T91" fmla="*/ 231484 h 296500"/>
              <a:gd name="T92" fmla="*/ 408726 w 296142"/>
              <a:gd name="T93" fmla="*/ 231484 h 296500"/>
              <a:gd name="T94" fmla="*/ 507933 w 296142"/>
              <a:gd name="T95" fmla="*/ 133390 h 296500"/>
              <a:gd name="T96" fmla="*/ 972201 w 296142"/>
              <a:gd name="T97" fmla="*/ 51017 h 296500"/>
              <a:gd name="T98" fmla="*/ 1388858 w 296142"/>
              <a:gd name="T99" fmla="*/ 0 h 296500"/>
              <a:gd name="T100" fmla="*/ 1801549 w 296142"/>
              <a:gd name="T101" fmla="*/ 51017 h 296500"/>
              <a:gd name="T102" fmla="*/ 2265832 w 296142"/>
              <a:gd name="T103" fmla="*/ 133390 h 296500"/>
              <a:gd name="T104" fmla="*/ 2368999 w 296142"/>
              <a:gd name="T105" fmla="*/ 133390 h 296500"/>
              <a:gd name="T106" fmla="*/ 2753924 w 296142"/>
              <a:gd name="T107" fmla="*/ 1918548 h 296500"/>
              <a:gd name="T108" fmla="*/ 95227 w 296142"/>
              <a:gd name="T109" fmla="*/ 2597304 h 296500"/>
              <a:gd name="T110" fmla="*/ 1738069 w 296142"/>
              <a:gd name="T111" fmla="*/ 2840550 h 296500"/>
              <a:gd name="T112" fmla="*/ 246015 w 296142"/>
              <a:gd name="T113" fmla="*/ 133390 h 2965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6142" h="296500">
                <a:moveTo>
                  <a:pt x="96370" y="215900"/>
                </a:moveTo>
                <a:lnTo>
                  <a:pt x="123934" y="215900"/>
                </a:lnTo>
                <a:cubicBezTo>
                  <a:pt x="126440" y="215900"/>
                  <a:pt x="128230" y="218098"/>
                  <a:pt x="128230" y="220663"/>
                </a:cubicBezTo>
                <a:cubicBezTo>
                  <a:pt x="128230" y="223227"/>
                  <a:pt x="126440" y="225059"/>
                  <a:pt x="123934" y="225059"/>
                </a:cubicBezTo>
                <a:lnTo>
                  <a:pt x="96370" y="225059"/>
                </a:lnTo>
                <a:cubicBezTo>
                  <a:pt x="93865" y="225059"/>
                  <a:pt x="92075" y="223227"/>
                  <a:pt x="92075" y="220663"/>
                </a:cubicBezTo>
                <a:cubicBezTo>
                  <a:pt x="92075" y="218098"/>
                  <a:pt x="93865" y="215900"/>
                  <a:pt x="96370" y="215900"/>
                </a:cubicBezTo>
                <a:close/>
                <a:moveTo>
                  <a:pt x="34492" y="215900"/>
                </a:moveTo>
                <a:lnTo>
                  <a:pt x="73097" y="215900"/>
                </a:lnTo>
                <a:cubicBezTo>
                  <a:pt x="75623" y="215900"/>
                  <a:pt x="77427" y="218098"/>
                  <a:pt x="77427" y="220663"/>
                </a:cubicBezTo>
                <a:cubicBezTo>
                  <a:pt x="77427" y="223227"/>
                  <a:pt x="75623" y="225059"/>
                  <a:pt x="73097" y="225059"/>
                </a:cubicBezTo>
                <a:lnTo>
                  <a:pt x="34492" y="225059"/>
                </a:lnTo>
                <a:cubicBezTo>
                  <a:pt x="31967" y="225059"/>
                  <a:pt x="30163" y="223227"/>
                  <a:pt x="30163" y="220663"/>
                </a:cubicBezTo>
                <a:cubicBezTo>
                  <a:pt x="30163" y="218098"/>
                  <a:pt x="31967" y="215900"/>
                  <a:pt x="34492" y="215900"/>
                </a:cubicBezTo>
                <a:close/>
                <a:moveTo>
                  <a:pt x="96837" y="179387"/>
                </a:moveTo>
                <a:cubicBezTo>
                  <a:pt x="99402" y="179387"/>
                  <a:pt x="101233" y="181585"/>
                  <a:pt x="101233" y="184150"/>
                </a:cubicBezTo>
                <a:cubicBezTo>
                  <a:pt x="101233" y="186714"/>
                  <a:pt x="99402" y="188546"/>
                  <a:pt x="96837" y="188546"/>
                </a:cubicBezTo>
                <a:cubicBezTo>
                  <a:pt x="94273" y="188546"/>
                  <a:pt x="92075" y="186714"/>
                  <a:pt x="92075" y="184150"/>
                </a:cubicBezTo>
                <a:cubicBezTo>
                  <a:pt x="92075" y="181585"/>
                  <a:pt x="94273" y="179387"/>
                  <a:pt x="96837" y="179387"/>
                </a:cubicBezTo>
                <a:close/>
                <a:moveTo>
                  <a:pt x="66675" y="179387"/>
                </a:moveTo>
                <a:cubicBezTo>
                  <a:pt x="68873" y="179387"/>
                  <a:pt x="71071" y="181585"/>
                  <a:pt x="71071" y="184150"/>
                </a:cubicBezTo>
                <a:cubicBezTo>
                  <a:pt x="71071" y="186714"/>
                  <a:pt x="68873" y="188546"/>
                  <a:pt x="66675" y="188546"/>
                </a:cubicBezTo>
                <a:cubicBezTo>
                  <a:pt x="64111" y="188546"/>
                  <a:pt x="61913" y="186714"/>
                  <a:pt x="61913" y="184150"/>
                </a:cubicBezTo>
                <a:cubicBezTo>
                  <a:pt x="61913" y="181585"/>
                  <a:pt x="64111" y="179387"/>
                  <a:pt x="66675" y="179387"/>
                </a:cubicBezTo>
                <a:close/>
                <a:moveTo>
                  <a:pt x="34559" y="179387"/>
                </a:moveTo>
                <a:cubicBezTo>
                  <a:pt x="37123" y="179387"/>
                  <a:pt x="39321" y="181585"/>
                  <a:pt x="39321" y="184150"/>
                </a:cubicBezTo>
                <a:cubicBezTo>
                  <a:pt x="39321" y="186714"/>
                  <a:pt x="37123" y="188546"/>
                  <a:pt x="34559" y="188546"/>
                </a:cubicBezTo>
                <a:cubicBezTo>
                  <a:pt x="32361" y="188546"/>
                  <a:pt x="30163" y="186714"/>
                  <a:pt x="30163" y="184150"/>
                </a:cubicBezTo>
                <a:cubicBezTo>
                  <a:pt x="30163" y="181585"/>
                  <a:pt x="32361" y="179387"/>
                  <a:pt x="34559" y="179387"/>
                </a:cubicBezTo>
                <a:close/>
                <a:moveTo>
                  <a:pt x="219689" y="164785"/>
                </a:moveTo>
                <a:lnTo>
                  <a:pt x="201297" y="201694"/>
                </a:lnTo>
                <a:cubicBezTo>
                  <a:pt x="200576" y="203142"/>
                  <a:pt x="199494" y="203865"/>
                  <a:pt x="198051" y="204227"/>
                </a:cubicBezTo>
                <a:lnTo>
                  <a:pt x="157300" y="210017"/>
                </a:lnTo>
                <a:lnTo>
                  <a:pt x="186872" y="238965"/>
                </a:lnTo>
                <a:cubicBezTo>
                  <a:pt x="187593" y="239689"/>
                  <a:pt x="188314" y="241498"/>
                  <a:pt x="187954" y="242946"/>
                </a:cubicBezTo>
                <a:lnTo>
                  <a:pt x="181102" y="283473"/>
                </a:lnTo>
                <a:lnTo>
                  <a:pt x="217525" y="264295"/>
                </a:lnTo>
                <a:cubicBezTo>
                  <a:pt x="218246" y="264295"/>
                  <a:pt x="218968" y="263933"/>
                  <a:pt x="219689" y="263933"/>
                </a:cubicBezTo>
                <a:cubicBezTo>
                  <a:pt x="220410" y="263933"/>
                  <a:pt x="221131" y="264295"/>
                  <a:pt x="221492" y="264295"/>
                </a:cubicBezTo>
                <a:lnTo>
                  <a:pt x="257915" y="283473"/>
                </a:lnTo>
                <a:lnTo>
                  <a:pt x="251064" y="242946"/>
                </a:lnTo>
                <a:cubicBezTo>
                  <a:pt x="251064" y="241498"/>
                  <a:pt x="251424" y="239689"/>
                  <a:pt x="252506" y="238965"/>
                </a:cubicBezTo>
                <a:lnTo>
                  <a:pt x="281717" y="210017"/>
                </a:lnTo>
                <a:lnTo>
                  <a:pt x="241327" y="204227"/>
                </a:lnTo>
                <a:cubicBezTo>
                  <a:pt x="239523" y="203865"/>
                  <a:pt x="238442" y="203142"/>
                  <a:pt x="237720" y="201694"/>
                </a:cubicBezTo>
                <a:lnTo>
                  <a:pt x="219689" y="164785"/>
                </a:lnTo>
                <a:close/>
                <a:moveTo>
                  <a:pt x="215361" y="152482"/>
                </a:moveTo>
                <a:cubicBezTo>
                  <a:pt x="216804" y="149225"/>
                  <a:pt x="222213" y="149225"/>
                  <a:pt x="223656" y="152482"/>
                </a:cubicBezTo>
                <a:lnTo>
                  <a:pt x="244933" y="195543"/>
                </a:lnTo>
                <a:lnTo>
                  <a:pt x="292175" y="202418"/>
                </a:lnTo>
                <a:cubicBezTo>
                  <a:pt x="293978" y="202780"/>
                  <a:pt x="295421" y="203865"/>
                  <a:pt x="295781" y="205675"/>
                </a:cubicBezTo>
                <a:cubicBezTo>
                  <a:pt x="296503" y="207122"/>
                  <a:pt x="296142" y="208931"/>
                  <a:pt x="294699" y="210017"/>
                </a:cubicBezTo>
                <a:lnTo>
                  <a:pt x="260440" y="243669"/>
                </a:lnTo>
                <a:lnTo>
                  <a:pt x="268374" y="291072"/>
                </a:lnTo>
                <a:cubicBezTo>
                  <a:pt x="268734" y="292882"/>
                  <a:pt x="268013" y="294329"/>
                  <a:pt x="266931" y="295415"/>
                </a:cubicBezTo>
                <a:cubicBezTo>
                  <a:pt x="265128" y="296500"/>
                  <a:pt x="263325" y="296500"/>
                  <a:pt x="261882" y="295777"/>
                </a:cubicBezTo>
                <a:lnTo>
                  <a:pt x="219689" y="273341"/>
                </a:lnTo>
                <a:lnTo>
                  <a:pt x="177135" y="295777"/>
                </a:lnTo>
                <a:cubicBezTo>
                  <a:pt x="176414" y="296138"/>
                  <a:pt x="176053" y="296500"/>
                  <a:pt x="174971" y="296500"/>
                </a:cubicBezTo>
                <a:cubicBezTo>
                  <a:pt x="174250" y="296500"/>
                  <a:pt x="173168" y="295777"/>
                  <a:pt x="172447" y="295415"/>
                </a:cubicBezTo>
                <a:cubicBezTo>
                  <a:pt x="171004" y="294329"/>
                  <a:pt x="170283" y="292882"/>
                  <a:pt x="170644" y="291072"/>
                </a:cubicBezTo>
                <a:lnTo>
                  <a:pt x="178938" y="243669"/>
                </a:lnTo>
                <a:lnTo>
                  <a:pt x="144678" y="210017"/>
                </a:lnTo>
                <a:cubicBezTo>
                  <a:pt x="143236" y="208931"/>
                  <a:pt x="142875" y="207122"/>
                  <a:pt x="143236" y="205675"/>
                </a:cubicBezTo>
                <a:cubicBezTo>
                  <a:pt x="143957" y="203865"/>
                  <a:pt x="145400" y="202780"/>
                  <a:pt x="147203" y="202418"/>
                </a:cubicBezTo>
                <a:lnTo>
                  <a:pt x="194445" y="195543"/>
                </a:lnTo>
                <a:lnTo>
                  <a:pt x="215361" y="152482"/>
                </a:lnTo>
                <a:close/>
                <a:moveTo>
                  <a:pt x="188913" y="149225"/>
                </a:moveTo>
                <a:cubicBezTo>
                  <a:pt x="191111" y="149225"/>
                  <a:pt x="193309" y="151423"/>
                  <a:pt x="193309" y="153621"/>
                </a:cubicBezTo>
                <a:cubicBezTo>
                  <a:pt x="193309" y="156186"/>
                  <a:pt x="191111" y="158384"/>
                  <a:pt x="188913" y="158384"/>
                </a:cubicBezTo>
                <a:cubicBezTo>
                  <a:pt x="186348" y="158384"/>
                  <a:pt x="184150" y="156186"/>
                  <a:pt x="184150" y="153621"/>
                </a:cubicBezTo>
                <a:cubicBezTo>
                  <a:pt x="184150" y="151423"/>
                  <a:pt x="186348" y="149225"/>
                  <a:pt x="188913" y="149225"/>
                </a:cubicBezTo>
                <a:close/>
                <a:moveTo>
                  <a:pt x="158384" y="149225"/>
                </a:moveTo>
                <a:cubicBezTo>
                  <a:pt x="160949" y="149225"/>
                  <a:pt x="163147" y="151423"/>
                  <a:pt x="163147" y="153621"/>
                </a:cubicBezTo>
                <a:cubicBezTo>
                  <a:pt x="163147" y="156186"/>
                  <a:pt x="160949" y="158384"/>
                  <a:pt x="158384" y="158384"/>
                </a:cubicBezTo>
                <a:cubicBezTo>
                  <a:pt x="155820" y="158384"/>
                  <a:pt x="153988" y="156186"/>
                  <a:pt x="153988" y="153621"/>
                </a:cubicBezTo>
                <a:cubicBezTo>
                  <a:pt x="153988" y="151423"/>
                  <a:pt x="155820" y="149225"/>
                  <a:pt x="158384" y="149225"/>
                </a:cubicBezTo>
                <a:close/>
                <a:moveTo>
                  <a:pt x="126824" y="149225"/>
                </a:moveTo>
                <a:cubicBezTo>
                  <a:pt x="129293" y="149225"/>
                  <a:pt x="131410" y="151423"/>
                  <a:pt x="131410" y="153621"/>
                </a:cubicBezTo>
                <a:cubicBezTo>
                  <a:pt x="131410" y="156186"/>
                  <a:pt x="129293" y="158384"/>
                  <a:pt x="126824" y="158384"/>
                </a:cubicBezTo>
                <a:cubicBezTo>
                  <a:pt x="124354" y="158384"/>
                  <a:pt x="122238" y="156186"/>
                  <a:pt x="122238" y="153621"/>
                </a:cubicBezTo>
                <a:cubicBezTo>
                  <a:pt x="122238" y="151423"/>
                  <a:pt x="124354" y="149225"/>
                  <a:pt x="126824" y="149225"/>
                </a:cubicBezTo>
                <a:close/>
                <a:moveTo>
                  <a:pt x="96837" y="149225"/>
                </a:moveTo>
                <a:cubicBezTo>
                  <a:pt x="99402" y="149225"/>
                  <a:pt x="101233" y="151423"/>
                  <a:pt x="101233" y="153621"/>
                </a:cubicBezTo>
                <a:cubicBezTo>
                  <a:pt x="101233" y="156186"/>
                  <a:pt x="99402" y="158384"/>
                  <a:pt x="96837" y="158384"/>
                </a:cubicBezTo>
                <a:cubicBezTo>
                  <a:pt x="94273" y="158384"/>
                  <a:pt x="92075" y="156186"/>
                  <a:pt x="92075" y="153621"/>
                </a:cubicBezTo>
                <a:cubicBezTo>
                  <a:pt x="92075" y="151423"/>
                  <a:pt x="94273" y="149225"/>
                  <a:pt x="96837" y="149225"/>
                </a:cubicBezTo>
                <a:close/>
                <a:moveTo>
                  <a:pt x="66675" y="149225"/>
                </a:moveTo>
                <a:cubicBezTo>
                  <a:pt x="68873" y="149225"/>
                  <a:pt x="71071" y="151423"/>
                  <a:pt x="71071" y="153621"/>
                </a:cubicBezTo>
                <a:cubicBezTo>
                  <a:pt x="71071" y="156186"/>
                  <a:pt x="68873" y="158384"/>
                  <a:pt x="66675" y="158384"/>
                </a:cubicBezTo>
                <a:cubicBezTo>
                  <a:pt x="64111" y="158384"/>
                  <a:pt x="61913" y="156186"/>
                  <a:pt x="61913" y="153621"/>
                </a:cubicBezTo>
                <a:cubicBezTo>
                  <a:pt x="61913" y="151423"/>
                  <a:pt x="64111" y="149225"/>
                  <a:pt x="66675" y="149225"/>
                </a:cubicBezTo>
                <a:close/>
                <a:moveTo>
                  <a:pt x="34559" y="149225"/>
                </a:moveTo>
                <a:cubicBezTo>
                  <a:pt x="37123" y="149225"/>
                  <a:pt x="39321" y="151423"/>
                  <a:pt x="39321" y="153621"/>
                </a:cubicBezTo>
                <a:cubicBezTo>
                  <a:pt x="39321" y="156186"/>
                  <a:pt x="37123" y="158384"/>
                  <a:pt x="34559" y="158384"/>
                </a:cubicBezTo>
                <a:cubicBezTo>
                  <a:pt x="32361" y="158384"/>
                  <a:pt x="30163" y="156186"/>
                  <a:pt x="30163" y="153621"/>
                </a:cubicBezTo>
                <a:cubicBezTo>
                  <a:pt x="30163" y="151423"/>
                  <a:pt x="32361" y="149225"/>
                  <a:pt x="34559" y="149225"/>
                </a:cubicBezTo>
                <a:close/>
                <a:moveTo>
                  <a:pt x="219076" y="119062"/>
                </a:moveTo>
                <a:cubicBezTo>
                  <a:pt x="221640" y="119062"/>
                  <a:pt x="223472" y="121260"/>
                  <a:pt x="223472" y="123458"/>
                </a:cubicBezTo>
                <a:cubicBezTo>
                  <a:pt x="223472" y="126389"/>
                  <a:pt x="221640" y="128221"/>
                  <a:pt x="219076" y="128221"/>
                </a:cubicBezTo>
                <a:cubicBezTo>
                  <a:pt x="216511" y="128221"/>
                  <a:pt x="214313" y="126389"/>
                  <a:pt x="214313" y="123458"/>
                </a:cubicBezTo>
                <a:cubicBezTo>
                  <a:pt x="214313" y="121260"/>
                  <a:pt x="216511" y="119062"/>
                  <a:pt x="219076" y="119062"/>
                </a:cubicBezTo>
                <a:close/>
                <a:moveTo>
                  <a:pt x="188913" y="119062"/>
                </a:moveTo>
                <a:cubicBezTo>
                  <a:pt x="191111" y="119062"/>
                  <a:pt x="193309" y="121260"/>
                  <a:pt x="193309" y="123458"/>
                </a:cubicBezTo>
                <a:cubicBezTo>
                  <a:pt x="193309" y="126389"/>
                  <a:pt x="191111" y="128221"/>
                  <a:pt x="188913" y="128221"/>
                </a:cubicBezTo>
                <a:cubicBezTo>
                  <a:pt x="186348" y="128221"/>
                  <a:pt x="184150" y="126389"/>
                  <a:pt x="184150" y="123458"/>
                </a:cubicBezTo>
                <a:cubicBezTo>
                  <a:pt x="184150" y="121260"/>
                  <a:pt x="186348" y="119062"/>
                  <a:pt x="188913" y="119062"/>
                </a:cubicBezTo>
                <a:close/>
                <a:moveTo>
                  <a:pt x="158384" y="119062"/>
                </a:moveTo>
                <a:cubicBezTo>
                  <a:pt x="160949" y="119062"/>
                  <a:pt x="163147" y="121260"/>
                  <a:pt x="163147" y="123458"/>
                </a:cubicBezTo>
                <a:cubicBezTo>
                  <a:pt x="163147" y="126389"/>
                  <a:pt x="160949" y="128221"/>
                  <a:pt x="158384" y="128221"/>
                </a:cubicBezTo>
                <a:cubicBezTo>
                  <a:pt x="155820" y="128221"/>
                  <a:pt x="153988" y="126389"/>
                  <a:pt x="153988" y="123458"/>
                </a:cubicBezTo>
                <a:cubicBezTo>
                  <a:pt x="153988" y="121260"/>
                  <a:pt x="155820" y="119062"/>
                  <a:pt x="158384" y="119062"/>
                </a:cubicBezTo>
                <a:close/>
                <a:moveTo>
                  <a:pt x="126824" y="119062"/>
                </a:moveTo>
                <a:cubicBezTo>
                  <a:pt x="129293" y="119062"/>
                  <a:pt x="131410" y="121260"/>
                  <a:pt x="131410" y="123458"/>
                </a:cubicBezTo>
                <a:cubicBezTo>
                  <a:pt x="131410" y="126389"/>
                  <a:pt x="129293" y="128221"/>
                  <a:pt x="126824" y="128221"/>
                </a:cubicBezTo>
                <a:cubicBezTo>
                  <a:pt x="124354" y="128221"/>
                  <a:pt x="122238" y="126389"/>
                  <a:pt x="122238" y="123458"/>
                </a:cubicBezTo>
                <a:cubicBezTo>
                  <a:pt x="122238" y="121260"/>
                  <a:pt x="124354" y="119062"/>
                  <a:pt x="126824" y="119062"/>
                </a:cubicBezTo>
                <a:close/>
                <a:moveTo>
                  <a:pt x="96837" y="119062"/>
                </a:moveTo>
                <a:cubicBezTo>
                  <a:pt x="99402" y="119062"/>
                  <a:pt x="101233" y="121260"/>
                  <a:pt x="101233" y="123458"/>
                </a:cubicBezTo>
                <a:cubicBezTo>
                  <a:pt x="101233" y="126023"/>
                  <a:pt x="99402" y="128221"/>
                  <a:pt x="96837" y="128221"/>
                </a:cubicBezTo>
                <a:cubicBezTo>
                  <a:pt x="94273" y="128221"/>
                  <a:pt x="92075" y="126023"/>
                  <a:pt x="92075" y="123458"/>
                </a:cubicBezTo>
                <a:cubicBezTo>
                  <a:pt x="92075" y="121260"/>
                  <a:pt x="94273" y="119062"/>
                  <a:pt x="96837" y="119062"/>
                </a:cubicBezTo>
                <a:close/>
                <a:moveTo>
                  <a:pt x="66675" y="119062"/>
                </a:moveTo>
                <a:cubicBezTo>
                  <a:pt x="68873" y="119062"/>
                  <a:pt x="71071" y="121260"/>
                  <a:pt x="71071" y="123458"/>
                </a:cubicBezTo>
                <a:cubicBezTo>
                  <a:pt x="71071" y="126023"/>
                  <a:pt x="68873" y="128221"/>
                  <a:pt x="66675" y="128221"/>
                </a:cubicBezTo>
                <a:cubicBezTo>
                  <a:pt x="64111" y="128221"/>
                  <a:pt x="61913" y="126023"/>
                  <a:pt x="61913" y="123458"/>
                </a:cubicBezTo>
                <a:cubicBezTo>
                  <a:pt x="61913" y="121260"/>
                  <a:pt x="64111" y="119062"/>
                  <a:pt x="66675" y="119062"/>
                </a:cubicBezTo>
                <a:close/>
                <a:moveTo>
                  <a:pt x="34559" y="119062"/>
                </a:moveTo>
                <a:cubicBezTo>
                  <a:pt x="37123" y="119062"/>
                  <a:pt x="39321" y="121260"/>
                  <a:pt x="39321" y="123458"/>
                </a:cubicBezTo>
                <a:cubicBezTo>
                  <a:pt x="39321" y="126023"/>
                  <a:pt x="37123" y="128221"/>
                  <a:pt x="34559" y="128221"/>
                </a:cubicBezTo>
                <a:cubicBezTo>
                  <a:pt x="32361" y="128221"/>
                  <a:pt x="30163" y="126023"/>
                  <a:pt x="30163" y="123458"/>
                </a:cubicBezTo>
                <a:cubicBezTo>
                  <a:pt x="30163" y="121260"/>
                  <a:pt x="32361" y="119062"/>
                  <a:pt x="34559" y="119062"/>
                </a:cubicBezTo>
                <a:close/>
                <a:moveTo>
                  <a:pt x="219076" y="88900"/>
                </a:moveTo>
                <a:cubicBezTo>
                  <a:pt x="221640" y="88900"/>
                  <a:pt x="223472" y="90732"/>
                  <a:pt x="223472" y="93296"/>
                </a:cubicBezTo>
                <a:cubicBezTo>
                  <a:pt x="223472" y="95861"/>
                  <a:pt x="221640" y="98059"/>
                  <a:pt x="219076" y="98059"/>
                </a:cubicBezTo>
                <a:cubicBezTo>
                  <a:pt x="216511" y="98059"/>
                  <a:pt x="214313" y="95861"/>
                  <a:pt x="214313" y="93296"/>
                </a:cubicBezTo>
                <a:cubicBezTo>
                  <a:pt x="214313" y="90732"/>
                  <a:pt x="216511" y="88900"/>
                  <a:pt x="219076" y="88900"/>
                </a:cubicBezTo>
                <a:close/>
                <a:moveTo>
                  <a:pt x="188913" y="88900"/>
                </a:moveTo>
                <a:cubicBezTo>
                  <a:pt x="191111" y="88900"/>
                  <a:pt x="193309" y="90732"/>
                  <a:pt x="193309" y="93296"/>
                </a:cubicBezTo>
                <a:cubicBezTo>
                  <a:pt x="193309" y="95861"/>
                  <a:pt x="191111" y="98059"/>
                  <a:pt x="188913" y="98059"/>
                </a:cubicBezTo>
                <a:cubicBezTo>
                  <a:pt x="186348" y="98059"/>
                  <a:pt x="184150" y="95861"/>
                  <a:pt x="184150" y="93296"/>
                </a:cubicBezTo>
                <a:cubicBezTo>
                  <a:pt x="184150" y="90732"/>
                  <a:pt x="186348" y="88900"/>
                  <a:pt x="188913" y="88900"/>
                </a:cubicBezTo>
                <a:close/>
                <a:moveTo>
                  <a:pt x="158384" y="88900"/>
                </a:moveTo>
                <a:cubicBezTo>
                  <a:pt x="160949" y="88900"/>
                  <a:pt x="163147" y="90732"/>
                  <a:pt x="163147" y="93296"/>
                </a:cubicBezTo>
                <a:cubicBezTo>
                  <a:pt x="163147" y="95861"/>
                  <a:pt x="160949" y="98059"/>
                  <a:pt x="158384" y="98059"/>
                </a:cubicBezTo>
                <a:cubicBezTo>
                  <a:pt x="155820" y="98059"/>
                  <a:pt x="153988" y="95861"/>
                  <a:pt x="153988" y="93296"/>
                </a:cubicBezTo>
                <a:cubicBezTo>
                  <a:pt x="153988" y="90732"/>
                  <a:pt x="155820" y="88900"/>
                  <a:pt x="158384" y="88900"/>
                </a:cubicBezTo>
                <a:close/>
                <a:moveTo>
                  <a:pt x="126824" y="88900"/>
                </a:moveTo>
                <a:cubicBezTo>
                  <a:pt x="129293" y="88900"/>
                  <a:pt x="131410" y="90732"/>
                  <a:pt x="131410" y="93296"/>
                </a:cubicBezTo>
                <a:cubicBezTo>
                  <a:pt x="131410" y="95861"/>
                  <a:pt x="129293" y="98059"/>
                  <a:pt x="126824" y="98059"/>
                </a:cubicBezTo>
                <a:cubicBezTo>
                  <a:pt x="124354" y="98059"/>
                  <a:pt x="122238" y="95861"/>
                  <a:pt x="122238" y="93296"/>
                </a:cubicBezTo>
                <a:cubicBezTo>
                  <a:pt x="122238" y="90732"/>
                  <a:pt x="124354" y="88900"/>
                  <a:pt x="126824" y="88900"/>
                </a:cubicBezTo>
                <a:close/>
                <a:moveTo>
                  <a:pt x="96837" y="88900"/>
                </a:moveTo>
                <a:cubicBezTo>
                  <a:pt x="99402" y="88900"/>
                  <a:pt x="101233" y="90732"/>
                  <a:pt x="101233" y="93296"/>
                </a:cubicBezTo>
                <a:cubicBezTo>
                  <a:pt x="101233" y="95861"/>
                  <a:pt x="99402" y="98059"/>
                  <a:pt x="96837" y="98059"/>
                </a:cubicBezTo>
                <a:cubicBezTo>
                  <a:pt x="94273" y="98059"/>
                  <a:pt x="92075" y="95861"/>
                  <a:pt x="92075" y="93296"/>
                </a:cubicBezTo>
                <a:cubicBezTo>
                  <a:pt x="92075" y="90732"/>
                  <a:pt x="94273" y="88900"/>
                  <a:pt x="96837" y="88900"/>
                </a:cubicBezTo>
                <a:close/>
                <a:moveTo>
                  <a:pt x="22274" y="21187"/>
                </a:moveTo>
                <a:cubicBezTo>
                  <a:pt x="15089" y="21187"/>
                  <a:pt x="8622" y="26933"/>
                  <a:pt x="8622" y="34474"/>
                </a:cubicBezTo>
                <a:lnTo>
                  <a:pt x="8622" y="53865"/>
                </a:lnTo>
                <a:lnTo>
                  <a:pt x="245019" y="53865"/>
                </a:lnTo>
                <a:lnTo>
                  <a:pt x="245019" y="34474"/>
                </a:lnTo>
                <a:cubicBezTo>
                  <a:pt x="245019" y="26933"/>
                  <a:pt x="238911" y="21187"/>
                  <a:pt x="231367" y="21187"/>
                </a:cubicBezTo>
                <a:lnTo>
                  <a:pt x="214481" y="21187"/>
                </a:lnTo>
                <a:lnTo>
                  <a:pt x="214481" y="28369"/>
                </a:lnTo>
                <a:cubicBezTo>
                  <a:pt x="214481" y="31242"/>
                  <a:pt x="212326" y="33037"/>
                  <a:pt x="209811" y="33037"/>
                </a:cubicBezTo>
                <a:cubicBezTo>
                  <a:pt x="207296" y="33037"/>
                  <a:pt x="205140" y="31242"/>
                  <a:pt x="205140" y="28369"/>
                </a:cubicBezTo>
                <a:lnTo>
                  <a:pt x="205140" y="21187"/>
                </a:lnTo>
                <a:lnTo>
                  <a:pt x="172088" y="21187"/>
                </a:lnTo>
                <a:lnTo>
                  <a:pt x="172088" y="28369"/>
                </a:lnTo>
                <a:cubicBezTo>
                  <a:pt x="172088" y="31242"/>
                  <a:pt x="170292" y="33037"/>
                  <a:pt x="167777" y="33037"/>
                </a:cubicBezTo>
                <a:cubicBezTo>
                  <a:pt x="165262" y="33037"/>
                  <a:pt x="163106" y="31242"/>
                  <a:pt x="163106" y="28369"/>
                </a:cubicBezTo>
                <a:lnTo>
                  <a:pt x="163106" y="21187"/>
                </a:lnTo>
                <a:lnTo>
                  <a:pt x="130054" y="21187"/>
                </a:lnTo>
                <a:lnTo>
                  <a:pt x="130054" y="28369"/>
                </a:lnTo>
                <a:cubicBezTo>
                  <a:pt x="130054" y="31242"/>
                  <a:pt x="127898" y="33037"/>
                  <a:pt x="125742" y="33037"/>
                </a:cubicBezTo>
                <a:cubicBezTo>
                  <a:pt x="123227" y="33037"/>
                  <a:pt x="121072" y="31242"/>
                  <a:pt x="121072" y="28369"/>
                </a:cubicBezTo>
                <a:lnTo>
                  <a:pt x="121072" y="21187"/>
                </a:lnTo>
                <a:lnTo>
                  <a:pt x="88020" y="21187"/>
                </a:lnTo>
                <a:lnTo>
                  <a:pt x="88020" y="28369"/>
                </a:lnTo>
                <a:cubicBezTo>
                  <a:pt x="88020" y="31242"/>
                  <a:pt x="85864" y="33037"/>
                  <a:pt x="83349" y="33037"/>
                </a:cubicBezTo>
                <a:cubicBezTo>
                  <a:pt x="80834" y="33037"/>
                  <a:pt x="79038" y="31242"/>
                  <a:pt x="79038" y="28369"/>
                </a:cubicBezTo>
                <a:lnTo>
                  <a:pt x="79038" y="21187"/>
                </a:lnTo>
                <a:lnTo>
                  <a:pt x="45986" y="21187"/>
                </a:lnTo>
                <a:lnTo>
                  <a:pt x="45986" y="28369"/>
                </a:lnTo>
                <a:cubicBezTo>
                  <a:pt x="45986" y="31242"/>
                  <a:pt x="43830" y="33037"/>
                  <a:pt x="41315" y="33037"/>
                </a:cubicBezTo>
                <a:cubicBezTo>
                  <a:pt x="38800" y="33037"/>
                  <a:pt x="37004" y="31242"/>
                  <a:pt x="37004" y="28369"/>
                </a:cubicBezTo>
                <a:lnTo>
                  <a:pt x="37004" y="21187"/>
                </a:lnTo>
                <a:lnTo>
                  <a:pt x="22274" y="21187"/>
                </a:lnTo>
                <a:close/>
                <a:moveTo>
                  <a:pt x="41315" y="0"/>
                </a:moveTo>
                <a:cubicBezTo>
                  <a:pt x="43830" y="0"/>
                  <a:pt x="45986" y="2155"/>
                  <a:pt x="45986" y="4668"/>
                </a:cubicBezTo>
                <a:lnTo>
                  <a:pt x="45986" y="12209"/>
                </a:lnTo>
                <a:lnTo>
                  <a:pt x="79038" y="12209"/>
                </a:lnTo>
                <a:lnTo>
                  <a:pt x="79038" y="4668"/>
                </a:lnTo>
                <a:cubicBezTo>
                  <a:pt x="79038" y="2155"/>
                  <a:pt x="80834" y="0"/>
                  <a:pt x="83349" y="0"/>
                </a:cubicBezTo>
                <a:cubicBezTo>
                  <a:pt x="85864" y="0"/>
                  <a:pt x="88020" y="2155"/>
                  <a:pt x="88020" y="4668"/>
                </a:cubicBezTo>
                <a:lnTo>
                  <a:pt x="88020" y="12209"/>
                </a:lnTo>
                <a:lnTo>
                  <a:pt x="121072" y="12209"/>
                </a:lnTo>
                <a:lnTo>
                  <a:pt x="121072" y="4668"/>
                </a:lnTo>
                <a:cubicBezTo>
                  <a:pt x="121072" y="2155"/>
                  <a:pt x="123227" y="0"/>
                  <a:pt x="125742" y="0"/>
                </a:cubicBezTo>
                <a:cubicBezTo>
                  <a:pt x="127898" y="0"/>
                  <a:pt x="130054" y="2155"/>
                  <a:pt x="130054" y="4668"/>
                </a:cubicBezTo>
                <a:lnTo>
                  <a:pt x="130054" y="12209"/>
                </a:lnTo>
                <a:lnTo>
                  <a:pt x="163106" y="12209"/>
                </a:lnTo>
                <a:lnTo>
                  <a:pt x="163106" y="4668"/>
                </a:lnTo>
                <a:cubicBezTo>
                  <a:pt x="163106" y="2155"/>
                  <a:pt x="165262" y="0"/>
                  <a:pt x="167777" y="0"/>
                </a:cubicBezTo>
                <a:cubicBezTo>
                  <a:pt x="170292" y="0"/>
                  <a:pt x="172088" y="2155"/>
                  <a:pt x="172088" y="4668"/>
                </a:cubicBezTo>
                <a:lnTo>
                  <a:pt x="172088" y="12209"/>
                </a:lnTo>
                <a:lnTo>
                  <a:pt x="205140" y="12209"/>
                </a:lnTo>
                <a:lnTo>
                  <a:pt x="205140" y="4668"/>
                </a:lnTo>
                <a:cubicBezTo>
                  <a:pt x="205140" y="2155"/>
                  <a:pt x="207296" y="0"/>
                  <a:pt x="209811" y="0"/>
                </a:cubicBezTo>
                <a:cubicBezTo>
                  <a:pt x="212326" y="0"/>
                  <a:pt x="214481" y="2155"/>
                  <a:pt x="214481" y="4668"/>
                </a:cubicBezTo>
                <a:lnTo>
                  <a:pt x="214481" y="12209"/>
                </a:lnTo>
                <a:lnTo>
                  <a:pt x="231367" y="12209"/>
                </a:lnTo>
                <a:cubicBezTo>
                  <a:pt x="243582" y="12209"/>
                  <a:pt x="253641" y="22264"/>
                  <a:pt x="253641" y="34474"/>
                </a:cubicBezTo>
                <a:lnTo>
                  <a:pt x="253641" y="170933"/>
                </a:lnTo>
                <a:cubicBezTo>
                  <a:pt x="253641" y="173447"/>
                  <a:pt x="251485" y="175602"/>
                  <a:pt x="249330" y="175602"/>
                </a:cubicBezTo>
                <a:cubicBezTo>
                  <a:pt x="246815" y="175602"/>
                  <a:pt x="245019" y="173447"/>
                  <a:pt x="245019" y="170933"/>
                </a:cubicBezTo>
                <a:lnTo>
                  <a:pt x="245019" y="62843"/>
                </a:lnTo>
                <a:lnTo>
                  <a:pt x="8622" y="62843"/>
                </a:lnTo>
                <a:lnTo>
                  <a:pt x="8622" y="237727"/>
                </a:lnTo>
                <a:cubicBezTo>
                  <a:pt x="8622" y="244909"/>
                  <a:pt x="15089" y="250654"/>
                  <a:pt x="22274" y="250654"/>
                </a:cubicBezTo>
                <a:lnTo>
                  <a:pt x="157358" y="250654"/>
                </a:lnTo>
                <a:cubicBezTo>
                  <a:pt x="159873" y="250654"/>
                  <a:pt x="161669" y="253168"/>
                  <a:pt x="161669" y="255323"/>
                </a:cubicBezTo>
                <a:cubicBezTo>
                  <a:pt x="161669" y="257836"/>
                  <a:pt x="159873" y="259991"/>
                  <a:pt x="157358" y="259991"/>
                </a:cubicBezTo>
                <a:lnTo>
                  <a:pt x="22274" y="259991"/>
                </a:lnTo>
                <a:cubicBezTo>
                  <a:pt x="10059" y="259991"/>
                  <a:pt x="0" y="249936"/>
                  <a:pt x="0" y="237727"/>
                </a:cubicBezTo>
                <a:lnTo>
                  <a:pt x="0" y="34474"/>
                </a:lnTo>
                <a:cubicBezTo>
                  <a:pt x="0" y="22264"/>
                  <a:pt x="10059" y="12209"/>
                  <a:pt x="22274" y="12209"/>
                </a:cubicBezTo>
                <a:lnTo>
                  <a:pt x="37004" y="12209"/>
                </a:lnTo>
                <a:lnTo>
                  <a:pt x="37004" y="4668"/>
                </a:lnTo>
                <a:cubicBezTo>
                  <a:pt x="37004" y="2155"/>
                  <a:pt x="38800" y="0"/>
                  <a:pt x="41315" y="0"/>
                </a:cubicBezTo>
                <a:close/>
              </a:path>
            </a:pathLst>
          </a:custGeom>
          <a:solidFill>
            <a:srgbClr val="BFAC77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BFAC77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xmlns="" id="{212F0DE3-A75B-8BDA-3133-9BEB0FC5747B}"/>
              </a:ext>
            </a:extLst>
          </p:cNvPr>
          <p:cNvSpPr>
            <a:spLocks noEditPoints="1"/>
          </p:cNvSpPr>
          <p:nvPr/>
        </p:nvSpPr>
        <p:spPr bwMode="auto">
          <a:xfrm>
            <a:off x="6789485" y="1292956"/>
            <a:ext cx="215686" cy="208664"/>
          </a:xfrm>
          <a:custGeom>
            <a:avLst/>
            <a:gdLst>
              <a:gd name="T0" fmla="*/ 3792 w 3792"/>
              <a:gd name="T1" fmla="*/ 2727 h 3669"/>
              <a:gd name="T2" fmla="*/ 2187 w 3792"/>
              <a:gd name="T3" fmla="*/ 2727 h 3669"/>
              <a:gd name="T4" fmla="*/ 1011 w 3792"/>
              <a:gd name="T5" fmla="*/ 71 h 3669"/>
              <a:gd name="T6" fmla="*/ 71 w 3792"/>
              <a:gd name="T7" fmla="*/ 1011 h 3669"/>
              <a:gd name="T8" fmla="*/ 1485 w 3792"/>
              <a:gd name="T9" fmla="*/ 2788 h 3669"/>
              <a:gd name="T10" fmla="*/ 482 w 3792"/>
              <a:gd name="T11" fmla="*/ 2735 h 3669"/>
              <a:gd name="T12" fmla="*/ 1485 w 3792"/>
              <a:gd name="T13" fmla="*/ 2683 h 3669"/>
              <a:gd name="T14" fmla="*/ 1485 w 3792"/>
              <a:gd name="T15" fmla="*/ 2788 h 3669"/>
              <a:gd name="T16" fmla="*/ 0 w 3792"/>
              <a:gd name="T17" fmla="*/ 3669 h 3669"/>
              <a:gd name="T18" fmla="*/ 141 w 3792"/>
              <a:gd name="T19" fmla="*/ 1198 h 3669"/>
              <a:gd name="T20" fmla="*/ 2486 w 3792"/>
              <a:gd name="T21" fmla="*/ 3528 h 3669"/>
              <a:gd name="T22" fmla="*/ 2822 w 3792"/>
              <a:gd name="T23" fmla="*/ 1801 h 3669"/>
              <a:gd name="T24" fmla="*/ 1207 w 3792"/>
              <a:gd name="T25" fmla="*/ 141 h 3669"/>
              <a:gd name="T26" fmla="*/ 2963 w 3792"/>
              <a:gd name="T27" fmla="*/ 0 h 3669"/>
              <a:gd name="T28" fmla="*/ 2822 w 3792"/>
              <a:gd name="T29" fmla="*/ 1801 h 3669"/>
              <a:gd name="T30" fmla="*/ 535 w 3792"/>
              <a:gd name="T31" fmla="*/ 1590 h 3669"/>
              <a:gd name="T32" fmla="*/ 535 w 3792"/>
              <a:gd name="T33" fmla="*/ 1485 h 3669"/>
              <a:gd name="T34" fmla="*/ 2481 w 3792"/>
              <a:gd name="T35" fmla="*/ 1537 h 3669"/>
              <a:gd name="T36" fmla="*/ 2428 w 3792"/>
              <a:gd name="T37" fmla="*/ 1890 h 3669"/>
              <a:gd name="T38" fmla="*/ 482 w 3792"/>
              <a:gd name="T39" fmla="*/ 1837 h 3669"/>
              <a:gd name="T40" fmla="*/ 2428 w 3792"/>
              <a:gd name="T41" fmla="*/ 1784 h 3669"/>
              <a:gd name="T42" fmla="*/ 2428 w 3792"/>
              <a:gd name="T43" fmla="*/ 1890 h 3669"/>
              <a:gd name="T44" fmla="*/ 535 w 3792"/>
              <a:gd name="T45" fmla="*/ 2189 h 3669"/>
              <a:gd name="T46" fmla="*/ 535 w 3792"/>
              <a:gd name="T47" fmla="*/ 2083 h 3669"/>
              <a:gd name="T48" fmla="*/ 2210 w 3792"/>
              <a:gd name="T49" fmla="*/ 2189 h 3669"/>
              <a:gd name="T50" fmla="*/ 535 w 3792"/>
              <a:gd name="T51" fmla="*/ 2489 h 3669"/>
              <a:gd name="T52" fmla="*/ 535 w 3792"/>
              <a:gd name="T53" fmla="*/ 2383 h 3669"/>
              <a:gd name="T54" fmla="*/ 2071 w 3792"/>
              <a:gd name="T55" fmla="*/ 2489 h 3669"/>
              <a:gd name="T56" fmla="*/ 2531 w 3792"/>
              <a:gd name="T57" fmla="*/ 2757 h 3669"/>
              <a:gd name="T58" fmla="*/ 2553 w 3792"/>
              <a:gd name="T59" fmla="*/ 2609 h 3669"/>
              <a:gd name="T60" fmla="*/ 2701 w 3792"/>
              <a:gd name="T61" fmla="*/ 2630 h 3669"/>
              <a:gd name="T62" fmla="*/ 2892 w 3792"/>
              <a:gd name="T63" fmla="*/ 2887 h 3669"/>
              <a:gd name="T64" fmla="*/ 3427 w 3792"/>
              <a:gd name="T65" fmla="*/ 2347 h 3669"/>
              <a:gd name="T66" fmla="*/ 3449 w 3792"/>
              <a:gd name="T67" fmla="*/ 2495 h 3669"/>
              <a:gd name="T68" fmla="*/ 2977 w 3792"/>
              <a:gd name="T69" fmla="*/ 3127 h 3669"/>
              <a:gd name="T70" fmla="*/ 2892 w 3792"/>
              <a:gd name="T71" fmla="*/ 3170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2" h="3669">
                <a:moveTo>
                  <a:pt x="2990" y="1925"/>
                </a:moveTo>
                <a:cubicBezTo>
                  <a:pt x="3433" y="1925"/>
                  <a:pt x="3792" y="2284"/>
                  <a:pt x="3792" y="2727"/>
                </a:cubicBezTo>
                <a:cubicBezTo>
                  <a:pt x="3792" y="3170"/>
                  <a:pt x="3433" y="3530"/>
                  <a:pt x="2990" y="3530"/>
                </a:cubicBezTo>
                <a:cubicBezTo>
                  <a:pt x="2547" y="3530"/>
                  <a:pt x="2187" y="3170"/>
                  <a:pt x="2187" y="2727"/>
                </a:cubicBezTo>
                <a:cubicBezTo>
                  <a:pt x="2187" y="2284"/>
                  <a:pt x="2547" y="1925"/>
                  <a:pt x="2990" y="1925"/>
                </a:cubicBezTo>
                <a:close/>
                <a:moveTo>
                  <a:pt x="1011" y="71"/>
                </a:moveTo>
                <a:lnTo>
                  <a:pt x="1011" y="1011"/>
                </a:lnTo>
                <a:lnTo>
                  <a:pt x="71" y="1011"/>
                </a:lnTo>
                <a:lnTo>
                  <a:pt x="1011" y="71"/>
                </a:lnTo>
                <a:close/>
                <a:moveTo>
                  <a:pt x="1485" y="2788"/>
                </a:moveTo>
                <a:lnTo>
                  <a:pt x="535" y="2788"/>
                </a:lnTo>
                <a:cubicBezTo>
                  <a:pt x="506" y="2788"/>
                  <a:pt x="482" y="2765"/>
                  <a:pt x="482" y="2735"/>
                </a:cubicBezTo>
                <a:cubicBezTo>
                  <a:pt x="482" y="2706"/>
                  <a:pt x="506" y="2683"/>
                  <a:pt x="535" y="2683"/>
                </a:cubicBezTo>
                <a:lnTo>
                  <a:pt x="1485" y="2683"/>
                </a:lnTo>
                <a:cubicBezTo>
                  <a:pt x="1514" y="2683"/>
                  <a:pt x="1538" y="2706"/>
                  <a:pt x="1538" y="2735"/>
                </a:cubicBezTo>
                <a:cubicBezTo>
                  <a:pt x="1538" y="2765"/>
                  <a:pt x="1514" y="2788"/>
                  <a:pt x="1485" y="2788"/>
                </a:cubicBezTo>
                <a:close/>
                <a:moveTo>
                  <a:pt x="2963" y="3669"/>
                </a:moveTo>
                <a:lnTo>
                  <a:pt x="0" y="3669"/>
                </a:lnTo>
                <a:lnTo>
                  <a:pt x="0" y="1198"/>
                </a:lnTo>
                <a:lnTo>
                  <a:pt x="141" y="1198"/>
                </a:lnTo>
                <a:lnTo>
                  <a:pt x="141" y="3528"/>
                </a:lnTo>
                <a:lnTo>
                  <a:pt x="2486" y="3528"/>
                </a:lnTo>
                <a:cubicBezTo>
                  <a:pt x="2625" y="3614"/>
                  <a:pt x="2788" y="3666"/>
                  <a:pt x="2963" y="3669"/>
                </a:cubicBezTo>
                <a:close/>
                <a:moveTo>
                  <a:pt x="2822" y="1801"/>
                </a:moveTo>
                <a:lnTo>
                  <a:pt x="2822" y="141"/>
                </a:lnTo>
                <a:lnTo>
                  <a:pt x="1207" y="141"/>
                </a:lnTo>
                <a:lnTo>
                  <a:pt x="1207" y="0"/>
                </a:lnTo>
                <a:lnTo>
                  <a:pt x="2963" y="0"/>
                </a:lnTo>
                <a:lnTo>
                  <a:pt x="2963" y="1788"/>
                </a:lnTo>
                <a:cubicBezTo>
                  <a:pt x="2915" y="1789"/>
                  <a:pt x="2868" y="1793"/>
                  <a:pt x="2822" y="1801"/>
                </a:cubicBezTo>
                <a:close/>
                <a:moveTo>
                  <a:pt x="2428" y="1590"/>
                </a:moveTo>
                <a:lnTo>
                  <a:pt x="535" y="1590"/>
                </a:lnTo>
                <a:cubicBezTo>
                  <a:pt x="506" y="1590"/>
                  <a:pt x="482" y="1567"/>
                  <a:pt x="482" y="1537"/>
                </a:cubicBezTo>
                <a:cubicBezTo>
                  <a:pt x="482" y="1508"/>
                  <a:pt x="506" y="1485"/>
                  <a:pt x="535" y="1485"/>
                </a:cubicBezTo>
                <a:lnTo>
                  <a:pt x="2428" y="1485"/>
                </a:lnTo>
                <a:cubicBezTo>
                  <a:pt x="2458" y="1485"/>
                  <a:pt x="2481" y="1508"/>
                  <a:pt x="2481" y="1537"/>
                </a:cubicBezTo>
                <a:cubicBezTo>
                  <a:pt x="2481" y="1567"/>
                  <a:pt x="2458" y="1590"/>
                  <a:pt x="2428" y="1590"/>
                </a:cubicBezTo>
                <a:close/>
                <a:moveTo>
                  <a:pt x="2428" y="1890"/>
                </a:moveTo>
                <a:lnTo>
                  <a:pt x="535" y="1890"/>
                </a:lnTo>
                <a:cubicBezTo>
                  <a:pt x="506" y="1890"/>
                  <a:pt x="482" y="1866"/>
                  <a:pt x="482" y="1837"/>
                </a:cubicBezTo>
                <a:cubicBezTo>
                  <a:pt x="482" y="1808"/>
                  <a:pt x="506" y="1784"/>
                  <a:pt x="535" y="1784"/>
                </a:cubicBezTo>
                <a:lnTo>
                  <a:pt x="2428" y="1784"/>
                </a:lnTo>
                <a:cubicBezTo>
                  <a:pt x="2458" y="1784"/>
                  <a:pt x="2481" y="1808"/>
                  <a:pt x="2481" y="1837"/>
                </a:cubicBezTo>
                <a:cubicBezTo>
                  <a:pt x="2481" y="1866"/>
                  <a:pt x="2458" y="1890"/>
                  <a:pt x="2428" y="1890"/>
                </a:cubicBezTo>
                <a:close/>
                <a:moveTo>
                  <a:pt x="2210" y="2189"/>
                </a:moveTo>
                <a:lnTo>
                  <a:pt x="535" y="2189"/>
                </a:lnTo>
                <a:cubicBezTo>
                  <a:pt x="506" y="2189"/>
                  <a:pt x="482" y="2166"/>
                  <a:pt x="482" y="2136"/>
                </a:cubicBezTo>
                <a:cubicBezTo>
                  <a:pt x="482" y="2107"/>
                  <a:pt x="506" y="2083"/>
                  <a:pt x="535" y="2083"/>
                </a:cubicBezTo>
                <a:lnTo>
                  <a:pt x="2296" y="2083"/>
                </a:lnTo>
                <a:cubicBezTo>
                  <a:pt x="2265" y="2117"/>
                  <a:pt x="2236" y="2152"/>
                  <a:pt x="2210" y="2189"/>
                </a:cubicBezTo>
                <a:close/>
                <a:moveTo>
                  <a:pt x="2071" y="2489"/>
                </a:moveTo>
                <a:lnTo>
                  <a:pt x="535" y="2489"/>
                </a:lnTo>
                <a:cubicBezTo>
                  <a:pt x="506" y="2489"/>
                  <a:pt x="482" y="2465"/>
                  <a:pt x="482" y="2436"/>
                </a:cubicBezTo>
                <a:cubicBezTo>
                  <a:pt x="482" y="2407"/>
                  <a:pt x="506" y="2383"/>
                  <a:pt x="535" y="2383"/>
                </a:cubicBezTo>
                <a:lnTo>
                  <a:pt x="2106" y="2383"/>
                </a:lnTo>
                <a:cubicBezTo>
                  <a:pt x="2092" y="2417"/>
                  <a:pt x="2081" y="2453"/>
                  <a:pt x="2071" y="2489"/>
                </a:cubicBezTo>
                <a:close/>
                <a:moveTo>
                  <a:pt x="2808" y="3127"/>
                </a:moveTo>
                <a:lnTo>
                  <a:pt x="2531" y="2757"/>
                </a:lnTo>
                <a:lnTo>
                  <a:pt x="2531" y="2757"/>
                </a:lnTo>
                <a:cubicBezTo>
                  <a:pt x="2497" y="2710"/>
                  <a:pt x="2506" y="2644"/>
                  <a:pt x="2553" y="2609"/>
                </a:cubicBezTo>
                <a:lnTo>
                  <a:pt x="2553" y="2609"/>
                </a:lnTo>
                <a:cubicBezTo>
                  <a:pt x="2600" y="2574"/>
                  <a:pt x="2666" y="2584"/>
                  <a:pt x="2701" y="2630"/>
                </a:cubicBezTo>
                <a:lnTo>
                  <a:pt x="2701" y="2630"/>
                </a:lnTo>
                <a:lnTo>
                  <a:pt x="2892" y="2887"/>
                </a:lnTo>
                <a:lnTo>
                  <a:pt x="3279" y="2369"/>
                </a:lnTo>
                <a:cubicBezTo>
                  <a:pt x="3314" y="2322"/>
                  <a:pt x="3380" y="2312"/>
                  <a:pt x="3427" y="2347"/>
                </a:cubicBezTo>
                <a:lnTo>
                  <a:pt x="3427" y="2347"/>
                </a:lnTo>
                <a:cubicBezTo>
                  <a:pt x="3474" y="2382"/>
                  <a:pt x="3484" y="2448"/>
                  <a:pt x="3449" y="2495"/>
                </a:cubicBezTo>
                <a:lnTo>
                  <a:pt x="3449" y="2495"/>
                </a:lnTo>
                <a:lnTo>
                  <a:pt x="2977" y="3127"/>
                </a:lnTo>
                <a:cubicBezTo>
                  <a:pt x="2957" y="3154"/>
                  <a:pt x="2926" y="3170"/>
                  <a:pt x="2892" y="3170"/>
                </a:cubicBezTo>
                <a:lnTo>
                  <a:pt x="2892" y="3170"/>
                </a:lnTo>
                <a:cubicBezTo>
                  <a:pt x="2859" y="3170"/>
                  <a:pt x="2828" y="3154"/>
                  <a:pt x="2808" y="3127"/>
                </a:cubicBezTo>
                <a:close/>
              </a:path>
            </a:pathLst>
          </a:custGeom>
          <a:solidFill>
            <a:srgbClr val="BFAC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FAC77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xmlns="" id="{1EFD4A29-514F-26D9-5010-F2FB7797CCD2}"/>
              </a:ext>
            </a:extLst>
          </p:cNvPr>
          <p:cNvSpPr>
            <a:spLocks noEditPoints="1"/>
          </p:cNvSpPr>
          <p:nvPr/>
        </p:nvSpPr>
        <p:spPr bwMode="auto">
          <a:xfrm>
            <a:off x="5463062" y="1293101"/>
            <a:ext cx="189089" cy="208374"/>
          </a:xfrm>
          <a:custGeom>
            <a:avLst/>
            <a:gdLst>
              <a:gd name="T0" fmla="*/ 1011 w 3305"/>
              <a:gd name="T1" fmla="*/ 1011 h 3669"/>
              <a:gd name="T2" fmla="*/ 1011 w 3305"/>
              <a:gd name="T3" fmla="*/ 71 h 3669"/>
              <a:gd name="T4" fmla="*/ 2884 w 3305"/>
              <a:gd name="T5" fmla="*/ 1581 h 3669"/>
              <a:gd name="T6" fmla="*/ 2136 w 3305"/>
              <a:gd name="T7" fmla="*/ 2828 h 3669"/>
              <a:gd name="T8" fmla="*/ 3039 w 3305"/>
              <a:gd name="T9" fmla="*/ 2003 h 3669"/>
              <a:gd name="T10" fmla="*/ 2621 w 3305"/>
              <a:gd name="T11" fmla="*/ 2471 h 3669"/>
              <a:gd name="T12" fmla="*/ 2671 w 3305"/>
              <a:gd name="T13" fmla="*/ 2471 h 3669"/>
              <a:gd name="T14" fmla="*/ 3050 w 3305"/>
              <a:gd name="T15" fmla="*/ 1914 h 3669"/>
              <a:gd name="T16" fmla="*/ 3189 w 3305"/>
              <a:gd name="T17" fmla="*/ 1409 h 3669"/>
              <a:gd name="T18" fmla="*/ 3141 w 3305"/>
              <a:gd name="T19" fmla="*/ 1690 h 3669"/>
              <a:gd name="T20" fmla="*/ 3189 w 3305"/>
              <a:gd name="T21" fmla="*/ 1409 h 3669"/>
              <a:gd name="T22" fmla="*/ 2052 w 3305"/>
              <a:gd name="T23" fmla="*/ 2892 h 3669"/>
              <a:gd name="T24" fmla="*/ 1749 w 3305"/>
              <a:gd name="T25" fmla="*/ 2966 h 3669"/>
              <a:gd name="T26" fmla="*/ 535 w 3305"/>
              <a:gd name="T27" fmla="*/ 2965 h 3669"/>
              <a:gd name="T28" fmla="*/ 535 w 3305"/>
              <a:gd name="T29" fmla="*/ 2859 h 3669"/>
              <a:gd name="T30" fmla="*/ 1538 w 3305"/>
              <a:gd name="T31" fmla="*/ 2912 h 3669"/>
              <a:gd name="T32" fmla="*/ 2963 w 3305"/>
              <a:gd name="T33" fmla="*/ 3669 h 3669"/>
              <a:gd name="T34" fmla="*/ 0 w 3305"/>
              <a:gd name="T35" fmla="*/ 1199 h 3669"/>
              <a:gd name="T36" fmla="*/ 141 w 3305"/>
              <a:gd name="T37" fmla="*/ 3528 h 3669"/>
              <a:gd name="T38" fmla="*/ 2822 w 3305"/>
              <a:gd name="T39" fmla="*/ 2519 h 3669"/>
              <a:gd name="T40" fmla="*/ 2963 w 3305"/>
              <a:gd name="T41" fmla="*/ 3669 h 3669"/>
              <a:gd name="T42" fmla="*/ 2822 w 3305"/>
              <a:gd name="T43" fmla="*/ 141 h 3669"/>
              <a:gd name="T44" fmla="*/ 1207 w 3305"/>
              <a:gd name="T45" fmla="*/ 0 h 3669"/>
              <a:gd name="T46" fmla="*/ 2963 w 3305"/>
              <a:gd name="T47" fmla="*/ 1435 h 3669"/>
              <a:gd name="T48" fmla="*/ 2884 w 3305"/>
              <a:gd name="T49" fmla="*/ 1440 h 3669"/>
              <a:gd name="T50" fmla="*/ 2428 w 3305"/>
              <a:gd name="T51" fmla="*/ 1767 h 3669"/>
              <a:gd name="T52" fmla="*/ 482 w 3305"/>
              <a:gd name="T53" fmla="*/ 1714 h 3669"/>
              <a:gd name="T54" fmla="*/ 2428 w 3305"/>
              <a:gd name="T55" fmla="*/ 1661 h 3669"/>
              <a:gd name="T56" fmla="*/ 2428 w 3305"/>
              <a:gd name="T57" fmla="*/ 1767 h 3669"/>
              <a:gd name="T58" fmla="*/ 535 w 3305"/>
              <a:gd name="T59" fmla="*/ 2066 h 3669"/>
              <a:gd name="T60" fmla="*/ 535 w 3305"/>
              <a:gd name="T61" fmla="*/ 1960 h 3669"/>
              <a:gd name="T62" fmla="*/ 2199 w 3305"/>
              <a:gd name="T63" fmla="*/ 2066 h 3669"/>
              <a:gd name="T64" fmla="*/ 535 w 3305"/>
              <a:gd name="T65" fmla="*/ 2366 h 3669"/>
              <a:gd name="T66" fmla="*/ 535 w 3305"/>
              <a:gd name="T67" fmla="*/ 2260 h 3669"/>
              <a:gd name="T68" fmla="*/ 1900 w 3305"/>
              <a:gd name="T69" fmla="*/ 2366 h 3669"/>
              <a:gd name="T70" fmla="*/ 535 w 3305"/>
              <a:gd name="T71" fmla="*/ 2665 h 3669"/>
              <a:gd name="T72" fmla="*/ 535 w 3305"/>
              <a:gd name="T73" fmla="*/ 2559 h 3669"/>
              <a:gd name="T74" fmla="*/ 1685 w 3305"/>
              <a:gd name="T75" fmla="*/ 2629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05" h="3669">
                <a:moveTo>
                  <a:pt x="1011" y="71"/>
                </a:moveTo>
                <a:lnTo>
                  <a:pt x="1011" y="1011"/>
                </a:lnTo>
                <a:lnTo>
                  <a:pt x="71" y="1011"/>
                </a:lnTo>
                <a:lnTo>
                  <a:pt x="1011" y="71"/>
                </a:lnTo>
                <a:close/>
                <a:moveTo>
                  <a:pt x="3134" y="1830"/>
                </a:moveTo>
                <a:lnTo>
                  <a:pt x="2884" y="1581"/>
                </a:lnTo>
                <a:lnTo>
                  <a:pt x="1886" y="2579"/>
                </a:lnTo>
                <a:lnTo>
                  <a:pt x="2136" y="2828"/>
                </a:lnTo>
                <a:lnTo>
                  <a:pt x="3000" y="1964"/>
                </a:lnTo>
                <a:lnTo>
                  <a:pt x="3039" y="2003"/>
                </a:lnTo>
                <a:lnTo>
                  <a:pt x="2621" y="2421"/>
                </a:lnTo>
                <a:cubicBezTo>
                  <a:pt x="2607" y="2435"/>
                  <a:pt x="2607" y="2457"/>
                  <a:pt x="2621" y="2471"/>
                </a:cubicBezTo>
                <a:cubicBezTo>
                  <a:pt x="2628" y="2478"/>
                  <a:pt x="2637" y="2481"/>
                  <a:pt x="2646" y="2481"/>
                </a:cubicBezTo>
                <a:cubicBezTo>
                  <a:pt x="2655" y="2481"/>
                  <a:pt x="2664" y="2478"/>
                  <a:pt x="2671" y="2471"/>
                </a:cubicBezTo>
                <a:lnTo>
                  <a:pt x="3138" y="2003"/>
                </a:lnTo>
                <a:lnTo>
                  <a:pt x="3050" y="1914"/>
                </a:lnTo>
                <a:lnTo>
                  <a:pt x="3134" y="1830"/>
                </a:lnTo>
                <a:close/>
                <a:moveTo>
                  <a:pt x="3189" y="1409"/>
                </a:moveTo>
                <a:lnTo>
                  <a:pt x="3025" y="1574"/>
                </a:lnTo>
                <a:lnTo>
                  <a:pt x="3141" y="1690"/>
                </a:lnTo>
                <a:lnTo>
                  <a:pt x="3305" y="1526"/>
                </a:lnTo>
                <a:lnTo>
                  <a:pt x="3189" y="1409"/>
                </a:lnTo>
                <a:close/>
                <a:moveTo>
                  <a:pt x="1749" y="2966"/>
                </a:moveTo>
                <a:lnTo>
                  <a:pt x="2052" y="2892"/>
                </a:lnTo>
                <a:lnTo>
                  <a:pt x="1822" y="2662"/>
                </a:lnTo>
                <a:lnTo>
                  <a:pt x="1749" y="2966"/>
                </a:lnTo>
                <a:close/>
                <a:moveTo>
                  <a:pt x="1485" y="2965"/>
                </a:moveTo>
                <a:lnTo>
                  <a:pt x="535" y="2965"/>
                </a:lnTo>
                <a:cubicBezTo>
                  <a:pt x="506" y="2965"/>
                  <a:pt x="482" y="2941"/>
                  <a:pt x="482" y="2912"/>
                </a:cubicBezTo>
                <a:cubicBezTo>
                  <a:pt x="482" y="2883"/>
                  <a:pt x="506" y="2859"/>
                  <a:pt x="535" y="2859"/>
                </a:cubicBezTo>
                <a:lnTo>
                  <a:pt x="1485" y="2859"/>
                </a:lnTo>
                <a:cubicBezTo>
                  <a:pt x="1514" y="2859"/>
                  <a:pt x="1538" y="2883"/>
                  <a:pt x="1538" y="2912"/>
                </a:cubicBezTo>
                <a:cubicBezTo>
                  <a:pt x="1538" y="2941"/>
                  <a:pt x="1514" y="2965"/>
                  <a:pt x="1485" y="2965"/>
                </a:cubicBezTo>
                <a:close/>
                <a:moveTo>
                  <a:pt x="2963" y="3669"/>
                </a:moveTo>
                <a:lnTo>
                  <a:pt x="0" y="3669"/>
                </a:lnTo>
                <a:lnTo>
                  <a:pt x="0" y="1199"/>
                </a:lnTo>
                <a:lnTo>
                  <a:pt x="141" y="1199"/>
                </a:lnTo>
                <a:lnTo>
                  <a:pt x="141" y="3528"/>
                </a:lnTo>
                <a:lnTo>
                  <a:pt x="2822" y="3528"/>
                </a:lnTo>
                <a:lnTo>
                  <a:pt x="2822" y="2519"/>
                </a:lnTo>
                <a:lnTo>
                  <a:pt x="2963" y="2378"/>
                </a:lnTo>
                <a:lnTo>
                  <a:pt x="2963" y="3669"/>
                </a:lnTo>
                <a:close/>
                <a:moveTo>
                  <a:pt x="2822" y="1454"/>
                </a:moveTo>
                <a:lnTo>
                  <a:pt x="2822" y="141"/>
                </a:lnTo>
                <a:lnTo>
                  <a:pt x="1207" y="141"/>
                </a:lnTo>
                <a:lnTo>
                  <a:pt x="1207" y="0"/>
                </a:lnTo>
                <a:lnTo>
                  <a:pt x="2963" y="0"/>
                </a:lnTo>
                <a:lnTo>
                  <a:pt x="2963" y="1435"/>
                </a:lnTo>
                <a:lnTo>
                  <a:pt x="2945" y="1454"/>
                </a:lnTo>
                <a:cubicBezTo>
                  <a:pt x="2926" y="1445"/>
                  <a:pt x="2906" y="1440"/>
                  <a:pt x="2884" y="1440"/>
                </a:cubicBezTo>
                <a:cubicBezTo>
                  <a:pt x="2863" y="1440"/>
                  <a:pt x="2841" y="1445"/>
                  <a:pt x="2822" y="1454"/>
                </a:cubicBezTo>
                <a:close/>
                <a:moveTo>
                  <a:pt x="2428" y="1767"/>
                </a:moveTo>
                <a:lnTo>
                  <a:pt x="535" y="1767"/>
                </a:lnTo>
                <a:cubicBezTo>
                  <a:pt x="506" y="1767"/>
                  <a:pt x="482" y="1743"/>
                  <a:pt x="482" y="1714"/>
                </a:cubicBezTo>
                <a:cubicBezTo>
                  <a:pt x="482" y="1685"/>
                  <a:pt x="506" y="1661"/>
                  <a:pt x="535" y="1661"/>
                </a:cubicBezTo>
                <a:lnTo>
                  <a:pt x="2428" y="1661"/>
                </a:lnTo>
                <a:cubicBezTo>
                  <a:pt x="2458" y="1661"/>
                  <a:pt x="2481" y="1685"/>
                  <a:pt x="2481" y="1714"/>
                </a:cubicBezTo>
                <a:cubicBezTo>
                  <a:pt x="2481" y="1743"/>
                  <a:pt x="2458" y="1767"/>
                  <a:pt x="2428" y="1767"/>
                </a:cubicBezTo>
                <a:close/>
                <a:moveTo>
                  <a:pt x="2199" y="2066"/>
                </a:moveTo>
                <a:lnTo>
                  <a:pt x="535" y="2066"/>
                </a:lnTo>
                <a:cubicBezTo>
                  <a:pt x="506" y="2066"/>
                  <a:pt x="482" y="2043"/>
                  <a:pt x="482" y="2013"/>
                </a:cubicBezTo>
                <a:cubicBezTo>
                  <a:pt x="482" y="1984"/>
                  <a:pt x="506" y="1960"/>
                  <a:pt x="535" y="1960"/>
                </a:cubicBezTo>
                <a:lnTo>
                  <a:pt x="2305" y="1960"/>
                </a:lnTo>
                <a:lnTo>
                  <a:pt x="2199" y="2066"/>
                </a:lnTo>
                <a:close/>
                <a:moveTo>
                  <a:pt x="1900" y="2366"/>
                </a:moveTo>
                <a:lnTo>
                  <a:pt x="535" y="2366"/>
                </a:lnTo>
                <a:cubicBezTo>
                  <a:pt x="506" y="2366"/>
                  <a:pt x="482" y="2342"/>
                  <a:pt x="482" y="2313"/>
                </a:cubicBezTo>
                <a:cubicBezTo>
                  <a:pt x="482" y="2284"/>
                  <a:pt x="506" y="2260"/>
                  <a:pt x="535" y="2260"/>
                </a:cubicBezTo>
                <a:lnTo>
                  <a:pt x="2006" y="2260"/>
                </a:lnTo>
                <a:lnTo>
                  <a:pt x="1900" y="2366"/>
                </a:lnTo>
                <a:close/>
                <a:moveTo>
                  <a:pt x="1677" y="2665"/>
                </a:moveTo>
                <a:lnTo>
                  <a:pt x="535" y="2665"/>
                </a:lnTo>
                <a:cubicBezTo>
                  <a:pt x="506" y="2665"/>
                  <a:pt x="482" y="2642"/>
                  <a:pt x="482" y="2612"/>
                </a:cubicBezTo>
                <a:cubicBezTo>
                  <a:pt x="482" y="2583"/>
                  <a:pt x="506" y="2559"/>
                  <a:pt x="535" y="2559"/>
                </a:cubicBezTo>
                <a:lnTo>
                  <a:pt x="1726" y="2559"/>
                </a:lnTo>
                <a:cubicBezTo>
                  <a:pt x="1706" y="2578"/>
                  <a:pt x="1692" y="2602"/>
                  <a:pt x="1685" y="2629"/>
                </a:cubicBezTo>
                <a:lnTo>
                  <a:pt x="1677" y="2665"/>
                </a:lnTo>
                <a:close/>
              </a:path>
            </a:pathLst>
          </a:custGeom>
          <a:solidFill>
            <a:srgbClr val="BFAC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FAC77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Freeform 943">
            <a:extLst>
              <a:ext uri="{FF2B5EF4-FFF2-40B4-BE49-F238E27FC236}">
                <a16:creationId xmlns:a16="http://schemas.microsoft.com/office/drawing/2014/main" xmlns="" id="{6AFF388C-A177-F78D-10C6-0A07C002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656" y="1289445"/>
            <a:ext cx="215687" cy="215686"/>
          </a:xfrm>
          <a:custGeom>
            <a:avLst/>
            <a:gdLst>
              <a:gd name="T0" fmla="*/ 1368892 w 296142"/>
              <a:gd name="T1" fmla="*/ 2458896 h 296500"/>
              <a:gd name="T2" fmla="*/ 380977 w 296142"/>
              <a:gd name="T3" fmla="*/ 2358841 h 296500"/>
              <a:gd name="T4" fmla="*/ 380977 w 296142"/>
              <a:gd name="T5" fmla="*/ 2458896 h 296500"/>
              <a:gd name="T6" fmla="*/ 1118148 w 296142"/>
              <a:gd name="T7" fmla="*/ 2011947 h 296500"/>
              <a:gd name="T8" fmla="*/ 736448 w 296142"/>
              <a:gd name="T9" fmla="*/ 1959906 h 296500"/>
              <a:gd name="T10" fmla="*/ 736448 w 296142"/>
              <a:gd name="T11" fmla="*/ 1959906 h 296500"/>
              <a:gd name="T12" fmla="*/ 333158 w 296142"/>
              <a:gd name="T13" fmla="*/ 2011947 h 296500"/>
              <a:gd name="T14" fmla="*/ 2187539 w 296142"/>
              <a:gd name="T15" fmla="*/ 2231300 h 296500"/>
              <a:gd name="T16" fmla="*/ 2000323 w 296142"/>
              <a:gd name="T17" fmla="*/ 3097107 h 296500"/>
              <a:gd name="T18" fmla="*/ 2848750 w 296142"/>
              <a:gd name="T19" fmla="*/ 3097107 h 296500"/>
              <a:gd name="T20" fmla="*/ 2665533 w 296142"/>
              <a:gd name="T21" fmla="*/ 2231300 h 296500"/>
              <a:gd name="T22" fmla="*/ 2470359 w 296142"/>
              <a:gd name="T23" fmla="*/ 1665950 h 296500"/>
              <a:gd name="T24" fmla="*/ 3255028 w 296142"/>
              <a:gd name="T25" fmla="*/ 2294554 h 296500"/>
              <a:gd name="T26" fmla="*/ 2892571 w 296142"/>
              <a:gd name="T27" fmla="*/ 3231533 h 296500"/>
              <a:gd name="T28" fmla="*/ 1904736 w 296142"/>
              <a:gd name="T29" fmla="*/ 3227578 h 296500"/>
              <a:gd name="T30" fmla="*/ 1582084 w 296142"/>
              <a:gd name="T31" fmla="*/ 2247109 h 296500"/>
              <a:gd name="T32" fmla="*/ 2086591 w 296142"/>
              <a:gd name="T33" fmla="*/ 1630364 h 296500"/>
              <a:gd name="T34" fmla="*/ 2086591 w 296142"/>
              <a:gd name="T35" fmla="*/ 1630364 h 296500"/>
              <a:gd name="T36" fmla="*/ 1700861 w 296142"/>
              <a:gd name="T37" fmla="*/ 1678399 h 296500"/>
              <a:gd name="T38" fmla="*/ 1400815 w 296142"/>
              <a:gd name="T39" fmla="*/ 1730431 h 296500"/>
              <a:gd name="T40" fmla="*/ 1118148 w 296142"/>
              <a:gd name="T41" fmla="*/ 1678399 h 296500"/>
              <a:gd name="T42" fmla="*/ 736448 w 296142"/>
              <a:gd name="T43" fmla="*/ 1630364 h 296500"/>
              <a:gd name="T44" fmla="*/ 736448 w 296142"/>
              <a:gd name="T45" fmla="*/ 1630364 h 296500"/>
              <a:gd name="T46" fmla="*/ 333158 w 296142"/>
              <a:gd name="T47" fmla="*/ 1678399 h 296500"/>
              <a:gd name="T48" fmla="*/ 2419764 w 296142"/>
              <a:gd name="T49" fmla="*/ 1400889 h 296500"/>
              <a:gd name="T50" fmla="*/ 2135161 w 296142"/>
              <a:gd name="T51" fmla="*/ 1348845 h 296500"/>
              <a:gd name="T52" fmla="*/ 1749392 w 296142"/>
              <a:gd name="T53" fmla="*/ 1300822 h 296500"/>
              <a:gd name="T54" fmla="*/ 1749392 w 296142"/>
              <a:gd name="T55" fmla="*/ 1300822 h 296500"/>
              <a:gd name="T56" fmla="*/ 1350167 w 296142"/>
              <a:gd name="T57" fmla="*/ 1348845 h 296500"/>
              <a:gd name="T58" fmla="*/ 1069589 w 296142"/>
              <a:gd name="T59" fmla="*/ 1400889 h 296500"/>
              <a:gd name="T60" fmla="*/ 785000 w 296142"/>
              <a:gd name="T61" fmla="*/ 1348845 h 296500"/>
              <a:gd name="T62" fmla="*/ 381716 w 296142"/>
              <a:gd name="T63" fmla="*/ 1300822 h 296500"/>
              <a:gd name="T64" fmla="*/ 381716 w 296142"/>
              <a:gd name="T65" fmla="*/ 1300822 h 296500"/>
              <a:gd name="T66" fmla="*/ 2367156 w 296142"/>
              <a:gd name="T67" fmla="*/ 1019301 h 296500"/>
              <a:gd name="T68" fmla="*/ 2086591 w 296142"/>
              <a:gd name="T69" fmla="*/ 1071347 h 296500"/>
              <a:gd name="T70" fmla="*/ 1802000 w 296142"/>
              <a:gd name="T71" fmla="*/ 1019301 h 296500"/>
              <a:gd name="T72" fmla="*/ 1400815 w 296142"/>
              <a:gd name="T73" fmla="*/ 971293 h 296500"/>
              <a:gd name="T74" fmla="*/ 1400815 w 296142"/>
              <a:gd name="T75" fmla="*/ 971293 h 296500"/>
              <a:gd name="T76" fmla="*/ 1016997 w 296142"/>
              <a:gd name="T77" fmla="*/ 1019301 h 296500"/>
              <a:gd name="T78" fmla="*/ 95227 w 296142"/>
              <a:gd name="T79" fmla="*/ 588510 h 296500"/>
              <a:gd name="T80" fmla="*/ 2368999 w 296142"/>
              <a:gd name="T81" fmla="*/ 231484 h 296500"/>
              <a:gd name="T82" fmla="*/ 2265832 w 296142"/>
              <a:gd name="T83" fmla="*/ 231484 h 296500"/>
              <a:gd name="T84" fmla="*/ 1801549 w 296142"/>
              <a:gd name="T85" fmla="*/ 309967 h 296500"/>
              <a:gd name="T86" fmla="*/ 1388858 w 296142"/>
              <a:gd name="T87" fmla="*/ 360935 h 296500"/>
              <a:gd name="T88" fmla="*/ 972201 w 296142"/>
              <a:gd name="T89" fmla="*/ 309967 h 296500"/>
              <a:gd name="T90" fmla="*/ 507933 w 296142"/>
              <a:gd name="T91" fmla="*/ 231484 h 296500"/>
              <a:gd name="T92" fmla="*/ 408726 w 296142"/>
              <a:gd name="T93" fmla="*/ 231484 h 296500"/>
              <a:gd name="T94" fmla="*/ 507933 w 296142"/>
              <a:gd name="T95" fmla="*/ 133390 h 296500"/>
              <a:gd name="T96" fmla="*/ 972201 w 296142"/>
              <a:gd name="T97" fmla="*/ 51017 h 296500"/>
              <a:gd name="T98" fmla="*/ 1388858 w 296142"/>
              <a:gd name="T99" fmla="*/ 0 h 296500"/>
              <a:gd name="T100" fmla="*/ 1801549 w 296142"/>
              <a:gd name="T101" fmla="*/ 51017 h 296500"/>
              <a:gd name="T102" fmla="*/ 2265832 w 296142"/>
              <a:gd name="T103" fmla="*/ 133390 h 296500"/>
              <a:gd name="T104" fmla="*/ 2368999 w 296142"/>
              <a:gd name="T105" fmla="*/ 133390 h 296500"/>
              <a:gd name="T106" fmla="*/ 2753924 w 296142"/>
              <a:gd name="T107" fmla="*/ 1918548 h 296500"/>
              <a:gd name="T108" fmla="*/ 95227 w 296142"/>
              <a:gd name="T109" fmla="*/ 2597304 h 296500"/>
              <a:gd name="T110" fmla="*/ 1738069 w 296142"/>
              <a:gd name="T111" fmla="*/ 2840550 h 296500"/>
              <a:gd name="T112" fmla="*/ 246015 w 296142"/>
              <a:gd name="T113" fmla="*/ 133390 h 2965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6142" h="296500">
                <a:moveTo>
                  <a:pt x="96370" y="215900"/>
                </a:moveTo>
                <a:lnTo>
                  <a:pt x="123934" y="215900"/>
                </a:lnTo>
                <a:cubicBezTo>
                  <a:pt x="126440" y="215900"/>
                  <a:pt x="128230" y="218098"/>
                  <a:pt x="128230" y="220663"/>
                </a:cubicBezTo>
                <a:cubicBezTo>
                  <a:pt x="128230" y="223227"/>
                  <a:pt x="126440" y="225059"/>
                  <a:pt x="123934" y="225059"/>
                </a:cubicBezTo>
                <a:lnTo>
                  <a:pt x="96370" y="225059"/>
                </a:lnTo>
                <a:cubicBezTo>
                  <a:pt x="93865" y="225059"/>
                  <a:pt x="92075" y="223227"/>
                  <a:pt x="92075" y="220663"/>
                </a:cubicBezTo>
                <a:cubicBezTo>
                  <a:pt x="92075" y="218098"/>
                  <a:pt x="93865" y="215900"/>
                  <a:pt x="96370" y="215900"/>
                </a:cubicBezTo>
                <a:close/>
                <a:moveTo>
                  <a:pt x="34492" y="215900"/>
                </a:moveTo>
                <a:lnTo>
                  <a:pt x="73097" y="215900"/>
                </a:lnTo>
                <a:cubicBezTo>
                  <a:pt x="75623" y="215900"/>
                  <a:pt x="77427" y="218098"/>
                  <a:pt x="77427" y="220663"/>
                </a:cubicBezTo>
                <a:cubicBezTo>
                  <a:pt x="77427" y="223227"/>
                  <a:pt x="75623" y="225059"/>
                  <a:pt x="73097" y="225059"/>
                </a:cubicBezTo>
                <a:lnTo>
                  <a:pt x="34492" y="225059"/>
                </a:lnTo>
                <a:cubicBezTo>
                  <a:pt x="31967" y="225059"/>
                  <a:pt x="30163" y="223227"/>
                  <a:pt x="30163" y="220663"/>
                </a:cubicBezTo>
                <a:cubicBezTo>
                  <a:pt x="30163" y="218098"/>
                  <a:pt x="31967" y="215900"/>
                  <a:pt x="34492" y="215900"/>
                </a:cubicBezTo>
                <a:close/>
                <a:moveTo>
                  <a:pt x="96837" y="179387"/>
                </a:moveTo>
                <a:cubicBezTo>
                  <a:pt x="99402" y="179387"/>
                  <a:pt x="101233" y="181585"/>
                  <a:pt x="101233" y="184150"/>
                </a:cubicBezTo>
                <a:cubicBezTo>
                  <a:pt x="101233" y="186714"/>
                  <a:pt x="99402" y="188546"/>
                  <a:pt x="96837" y="188546"/>
                </a:cubicBezTo>
                <a:cubicBezTo>
                  <a:pt x="94273" y="188546"/>
                  <a:pt x="92075" y="186714"/>
                  <a:pt x="92075" y="184150"/>
                </a:cubicBezTo>
                <a:cubicBezTo>
                  <a:pt x="92075" y="181585"/>
                  <a:pt x="94273" y="179387"/>
                  <a:pt x="96837" y="179387"/>
                </a:cubicBezTo>
                <a:close/>
                <a:moveTo>
                  <a:pt x="66675" y="179387"/>
                </a:moveTo>
                <a:cubicBezTo>
                  <a:pt x="68873" y="179387"/>
                  <a:pt x="71071" y="181585"/>
                  <a:pt x="71071" y="184150"/>
                </a:cubicBezTo>
                <a:cubicBezTo>
                  <a:pt x="71071" y="186714"/>
                  <a:pt x="68873" y="188546"/>
                  <a:pt x="66675" y="188546"/>
                </a:cubicBezTo>
                <a:cubicBezTo>
                  <a:pt x="64111" y="188546"/>
                  <a:pt x="61913" y="186714"/>
                  <a:pt x="61913" y="184150"/>
                </a:cubicBezTo>
                <a:cubicBezTo>
                  <a:pt x="61913" y="181585"/>
                  <a:pt x="64111" y="179387"/>
                  <a:pt x="66675" y="179387"/>
                </a:cubicBezTo>
                <a:close/>
                <a:moveTo>
                  <a:pt x="34559" y="179387"/>
                </a:moveTo>
                <a:cubicBezTo>
                  <a:pt x="37123" y="179387"/>
                  <a:pt x="39321" y="181585"/>
                  <a:pt x="39321" y="184150"/>
                </a:cubicBezTo>
                <a:cubicBezTo>
                  <a:pt x="39321" y="186714"/>
                  <a:pt x="37123" y="188546"/>
                  <a:pt x="34559" y="188546"/>
                </a:cubicBezTo>
                <a:cubicBezTo>
                  <a:pt x="32361" y="188546"/>
                  <a:pt x="30163" y="186714"/>
                  <a:pt x="30163" y="184150"/>
                </a:cubicBezTo>
                <a:cubicBezTo>
                  <a:pt x="30163" y="181585"/>
                  <a:pt x="32361" y="179387"/>
                  <a:pt x="34559" y="179387"/>
                </a:cubicBezTo>
                <a:close/>
                <a:moveTo>
                  <a:pt x="219689" y="164785"/>
                </a:moveTo>
                <a:lnTo>
                  <a:pt x="201297" y="201694"/>
                </a:lnTo>
                <a:cubicBezTo>
                  <a:pt x="200576" y="203142"/>
                  <a:pt x="199494" y="203865"/>
                  <a:pt x="198051" y="204227"/>
                </a:cubicBezTo>
                <a:lnTo>
                  <a:pt x="157300" y="210017"/>
                </a:lnTo>
                <a:lnTo>
                  <a:pt x="186872" y="238965"/>
                </a:lnTo>
                <a:cubicBezTo>
                  <a:pt x="187593" y="239689"/>
                  <a:pt x="188314" y="241498"/>
                  <a:pt x="187954" y="242946"/>
                </a:cubicBezTo>
                <a:lnTo>
                  <a:pt x="181102" y="283473"/>
                </a:lnTo>
                <a:lnTo>
                  <a:pt x="217525" y="264295"/>
                </a:lnTo>
                <a:cubicBezTo>
                  <a:pt x="218246" y="264295"/>
                  <a:pt x="218968" y="263933"/>
                  <a:pt x="219689" y="263933"/>
                </a:cubicBezTo>
                <a:cubicBezTo>
                  <a:pt x="220410" y="263933"/>
                  <a:pt x="221131" y="264295"/>
                  <a:pt x="221492" y="264295"/>
                </a:cubicBezTo>
                <a:lnTo>
                  <a:pt x="257915" y="283473"/>
                </a:lnTo>
                <a:lnTo>
                  <a:pt x="251064" y="242946"/>
                </a:lnTo>
                <a:cubicBezTo>
                  <a:pt x="251064" y="241498"/>
                  <a:pt x="251424" y="239689"/>
                  <a:pt x="252506" y="238965"/>
                </a:cubicBezTo>
                <a:lnTo>
                  <a:pt x="281717" y="210017"/>
                </a:lnTo>
                <a:lnTo>
                  <a:pt x="241327" y="204227"/>
                </a:lnTo>
                <a:cubicBezTo>
                  <a:pt x="239523" y="203865"/>
                  <a:pt x="238442" y="203142"/>
                  <a:pt x="237720" y="201694"/>
                </a:cubicBezTo>
                <a:lnTo>
                  <a:pt x="219689" y="164785"/>
                </a:lnTo>
                <a:close/>
                <a:moveTo>
                  <a:pt x="215361" y="152482"/>
                </a:moveTo>
                <a:cubicBezTo>
                  <a:pt x="216804" y="149225"/>
                  <a:pt x="222213" y="149225"/>
                  <a:pt x="223656" y="152482"/>
                </a:cubicBezTo>
                <a:lnTo>
                  <a:pt x="244933" y="195543"/>
                </a:lnTo>
                <a:lnTo>
                  <a:pt x="292175" y="202418"/>
                </a:lnTo>
                <a:cubicBezTo>
                  <a:pt x="293978" y="202780"/>
                  <a:pt x="295421" y="203865"/>
                  <a:pt x="295781" y="205675"/>
                </a:cubicBezTo>
                <a:cubicBezTo>
                  <a:pt x="296503" y="207122"/>
                  <a:pt x="296142" y="208931"/>
                  <a:pt x="294699" y="210017"/>
                </a:cubicBezTo>
                <a:lnTo>
                  <a:pt x="260440" y="243669"/>
                </a:lnTo>
                <a:lnTo>
                  <a:pt x="268374" y="291072"/>
                </a:lnTo>
                <a:cubicBezTo>
                  <a:pt x="268734" y="292882"/>
                  <a:pt x="268013" y="294329"/>
                  <a:pt x="266931" y="295415"/>
                </a:cubicBezTo>
                <a:cubicBezTo>
                  <a:pt x="265128" y="296500"/>
                  <a:pt x="263325" y="296500"/>
                  <a:pt x="261882" y="295777"/>
                </a:cubicBezTo>
                <a:lnTo>
                  <a:pt x="219689" y="273341"/>
                </a:lnTo>
                <a:lnTo>
                  <a:pt x="177135" y="295777"/>
                </a:lnTo>
                <a:cubicBezTo>
                  <a:pt x="176414" y="296138"/>
                  <a:pt x="176053" y="296500"/>
                  <a:pt x="174971" y="296500"/>
                </a:cubicBezTo>
                <a:cubicBezTo>
                  <a:pt x="174250" y="296500"/>
                  <a:pt x="173168" y="295777"/>
                  <a:pt x="172447" y="295415"/>
                </a:cubicBezTo>
                <a:cubicBezTo>
                  <a:pt x="171004" y="294329"/>
                  <a:pt x="170283" y="292882"/>
                  <a:pt x="170644" y="291072"/>
                </a:cubicBezTo>
                <a:lnTo>
                  <a:pt x="178938" y="243669"/>
                </a:lnTo>
                <a:lnTo>
                  <a:pt x="144678" y="210017"/>
                </a:lnTo>
                <a:cubicBezTo>
                  <a:pt x="143236" y="208931"/>
                  <a:pt x="142875" y="207122"/>
                  <a:pt x="143236" y="205675"/>
                </a:cubicBezTo>
                <a:cubicBezTo>
                  <a:pt x="143957" y="203865"/>
                  <a:pt x="145400" y="202780"/>
                  <a:pt x="147203" y="202418"/>
                </a:cubicBezTo>
                <a:lnTo>
                  <a:pt x="194445" y="195543"/>
                </a:lnTo>
                <a:lnTo>
                  <a:pt x="215361" y="152482"/>
                </a:lnTo>
                <a:close/>
                <a:moveTo>
                  <a:pt x="188913" y="149225"/>
                </a:moveTo>
                <a:cubicBezTo>
                  <a:pt x="191111" y="149225"/>
                  <a:pt x="193309" y="151423"/>
                  <a:pt x="193309" y="153621"/>
                </a:cubicBezTo>
                <a:cubicBezTo>
                  <a:pt x="193309" y="156186"/>
                  <a:pt x="191111" y="158384"/>
                  <a:pt x="188913" y="158384"/>
                </a:cubicBezTo>
                <a:cubicBezTo>
                  <a:pt x="186348" y="158384"/>
                  <a:pt x="184150" y="156186"/>
                  <a:pt x="184150" y="153621"/>
                </a:cubicBezTo>
                <a:cubicBezTo>
                  <a:pt x="184150" y="151423"/>
                  <a:pt x="186348" y="149225"/>
                  <a:pt x="188913" y="149225"/>
                </a:cubicBezTo>
                <a:close/>
                <a:moveTo>
                  <a:pt x="158384" y="149225"/>
                </a:moveTo>
                <a:cubicBezTo>
                  <a:pt x="160949" y="149225"/>
                  <a:pt x="163147" y="151423"/>
                  <a:pt x="163147" y="153621"/>
                </a:cubicBezTo>
                <a:cubicBezTo>
                  <a:pt x="163147" y="156186"/>
                  <a:pt x="160949" y="158384"/>
                  <a:pt x="158384" y="158384"/>
                </a:cubicBezTo>
                <a:cubicBezTo>
                  <a:pt x="155820" y="158384"/>
                  <a:pt x="153988" y="156186"/>
                  <a:pt x="153988" y="153621"/>
                </a:cubicBezTo>
                <a:cubicBezTo>
                  <a:pt x="153988" y="151423"/>
                  <a:pt x="155820" y="149225"/>
                  <a:pt x="158384" y="149225"/>
                </a:cubicBezTo>
                <a:close/>
                <a:moveTo>
                  <a:pt x="126824" y="149225"/>
                </a:moveTo>
                <a:cubicBezTo>
                  <a:pt x="129293" y="149225"/>
                  <a:pt x="131410" y="151423"/>
                  <a:pt x="131410" y="153621"/>
                </a:cubicBezTo>
                <a:cubicBezTo>
                  <a:pt x="131410" y="156186"/>
                  <a:pt x="129293" y="158384"/>
                  <a:pt x="126824" y="158384"/>
                </a:cubicBezTo>
                <a:cubicBezTo>
                  <a:pt x="124354" y="158384"/>
                  <a:pt x="122238" y="156186"/>
                  <a:pt x="122238" y="153621"/>
                </a:cubicBezTo>
                <a:cubicBezTo>
                  <a:pt x="122238" y="151423"/>
                  <a:pt x="124354" y="149225"/>
                  <a:pt x="126824" y="149225"/>
                </a:cubicBezTo>
                <a:close/>
                <a:moveTo>
                  <a:pt x="96837" y="149225"/>
                </a:moveTo>
                <a:cubicBezTo>
                  <a:pt x="99402" y="149225"/>
                  <a:pt x="101233" y="151423"/>
                  <a:pt x="101233" y="153621"/>
                </a:cubicBezTo>
                <a:cubicBezTo>
                  <a:pt x="101233" y="156186"/>
                  <a:pt x="99402" y="158384"/>
                  <a:pt x="96837" y="158384"/>
                </a:cubicBezTo>
                <a:cubicBezTo>
                  <a:pt x="94273" y="158384"/>
                  <a:pt x="92075" y="156186"/>
                  <a:pt x="92075" y="153621"/>
                </a:cubicBezTo>
                <a:cubicBezTo>
                  <a:pt x="92075" y="151423"/>
                  <a:pt x="94273" y="149225"/>
                  <a:pt x="96837" y="149225"/>
                </a:cubicBezTo>
                <a:close/>
                <a:moveTo>
                  <a:pt x="66675" y="149225"/>
                </a:moveTo>
                <a:cubicBezTo>
                  <a:pt x="68873" y="149225"/>
                  <a:pt x="71071" y="151423"/>
                  <a:pt x="71071" y="153621"/>
                </a:cubicBezTo>
                <a:cubicBezTo>
                  <a:pt x="71071" y="156186"/>
                  <a:pt x="68873" y="158384"/>
                  <a:pt x="66675" y="158384"/>
                </a:cubicBezTo>
                <a:cubicBezTo>
                  <a:pt x="64111" y="158384"/>
                  <a:pt x="61913" y="156186"/>
                  <a:pt x="61913" y="153621"/>
                </a:cubicBezTo>
                <a:cubicBezTo>
                  <a:pt x="61913" y="151423"/>
                  <a:pt x="64111" y="149225"/>
                  <a:pt x="66675" y="149225"/>
                </a:cubicBezTo>
                <a:close/>
                <a:moveTo>
                  <a:pt x="34559" y="149225"/>
                </a:moveTo>
                <a:cubicBezTo>
                  <a:pt x="37123" y="149225"/>
                  <a:pt x="39321" y="151423"/>
                  <a:pt x="39321" y="153621"/>
                </a:cubicBezTo>
                <a:cubicBezTo>
                  <a:pt x="39321" y="156186"/>
                  <a:pt x="37123" y="158384"/>
                  <a:pt x="34559" y="158384"/>
                </a:cubicBezTo>
                <a:cubicBezTo>
                  <a:pt x="32361" y="158384"/>
                  <a:pt x="30163" y="156186"/>
                  <a:pt x="30163" y="153621"/>
                </a:cubicBezTo>
                <a:cubicBezTo>
                  <a:pt x="30163" y="151423"/>
                  <a:pt x="32361" y="149225"/>
                  <a:pt x="34559" y="149225"/>
                </a:cubicBezTo>
                <a:close/>
                <a:moveTo>
                  <a:pt x="219076" y="119062"/>
                </a:moveTo>
                <a:cubicBezTo>
                  <a:pt x="221640" y="119062"/>
                  <a:pt x="223472" y="121260"/>
                  <a:pt x="223472" y="123458"/>
                </a:cubicBezTo>
                <a:cubicBezTo>
                  <a:pt x="223472" y="126389"/>
                  <a:pt x="221640" y="128221"/>
                  <a:pt x="219076" y="128221"/>
                </a:cubicBezTo>
                <a:cubicBezTo>
                  <a:pt x="216511" y="128221"/>
                  <a:pt x="214313" y="126389"/>
                  <a:pt x="214313" y="123458"/>
                </a:cubicBezTo>
                <a:cubicBezTo>
                  <a:pt x="214313" y="121260"/>
                  <a:pt x="216511" y="119062"/>
                  <a:pt x="219076" y="119062"/>
                </a:cubicBezTo>
                <a:close/>
                <a:moveTo>
                  <a:pt x="188913" y="119062"/>
                </a:moveTo>
                <a:cubicBezTo>
                  <a:pt x="191111" y="119062"/>
                  <a:pt x="193309" y="121260"/>
                  <a:pt x="193309" y="123458"/>
                </a:cubicBezTo>
                <a:cubicBezTo>
                  <a:pt x="193309" y="126389"/>
                  <a:pt x="191111" y="128221"/>
                  <a:pt x="188913" y="128221"/>
                </a:cubicBezTo>
                <a:cubicBezTo>
                  <a:pt x="186348" y="128221"/>
                  <a:pt x="184150" y="126389"/>
                  <a:pt x="184150" y="123458"/>
                </a:cubicBezTo>
                <a:cubicBezTo>
                  <a:pt x="184150" y="121260"/>
                  <a:pt x="186348" y="119062"/>
                  <a:pt x="188913" y="119062"/>
                </a:cubicBezTo>
                <a:close/>
                <a:moveTo>
                  <a:pt x="158384" y="119062"/>
                </a:moveTo>
                <a:cubicBezTo>
                  <a:pt x="160949" y="119062"/>
                  <a:pt x="163147" y="121260"/>
                  <a:pt x="163147" y="123458"/>
                </a:cubicBezTo>
                <a:cubicBezTo>
                  <a:pt x="163147" y="126389"/>
                  <a:pt x="160949" y="128221"/>
                  <a:pt x="158384" y="128221"/>
                </a:cubicBezTo>
                <a:cubicBezTo>
                  <a:pt x="155820" y="128221"/>
                  <a:pt x="153988" y="126389"/>
                  <a:pt x="153988" y="123458"/>
                </a:cubicBezTo>
                <a:cubicBezTo>
                  <a:pt x="153988" y="121260"/>
                  <a:pt x="155820" y="119062"/>
                  <a:pt x="158384" y="119062"/>
                </a:cubicBezTo>
                <a:close/>
                <a:moveTo>
                  <a:pt x="126824" y="119062"/>
                </a:moveTo>
                <a:cubicBezTo>
                  <a:pt x="129293" y="119062"/>
                  <a:pt x="131410" y="121260"/>
                  <a:pt x="131410" y="123458"/>
                </a:cubicBezTo>
                <a:cubicBezTo>
                  <a:pt x="131410" y="126389"/>
                  <a:pt x="129293" y="128221"/>
                  <a:pt x="126824" y="128221"/>
                </a:cubicBezTo>
                <a:cubicBezTo>
                  <a:pt x="124354" y="128221"/>
                  <a:pt x="122238" y="126389"/>
                  <a:pt x="122238" y="123458"/>
                </a:cubicBezTo>
                <a:cubicBezTo>
                  <a:pt x="122238" y="121260"/>
                  <a:pt x="124354" y="119062"/>
                  <a:pt x="126824" y="119062"/>
                </a:cubicBezTo>
                <a:close/>
                <a:moveTo>
                  <a:pt x="96837" y="119062"/>
                </a:moveTo>
                <a:cubicBezTo>
                  <a:pt x="99402" y="119062"/>
                  <a:pt x="101233" y="121260"/>
                  <a:pt x="101233" y="123458"/>
                </a:cubicBezTo>
                <a:cubicBezTo>
                  <a:pt x="101233" y="126023"/>
                  <a:pt x="99402" y="128221"/>
                  <a:pt x="96837" y="128221"/>
                </a:cubicBezTo>
                <a:cubicBezTo>
                  <a:pt x="94273" y="128221"/>
                  <a:pt x="92075" y="126023"/>
                  <a:pt x="92075" y="123458"/>
                </a:cubicBezTo>
                <a:cubicBezTo>
                  <a:pt x="92075" y="121260"/>
                  <a:pt x="94273" y="119062"/>
                  <a:pt x="96837" y="119062"/>
                </a:cubicBezTo>
                <a:close/>
                <a:moveTo>
                  <a:pt x="66675" y="119062"/>
                </a:moveTo>
                <a:cubicBezTo>
                  <a:pt x="68873" y="119062"/>
                  <a:pt x="71071" y="121260"/>
                  <a:pt x="71071" y="123458"/>
                </a:cubicBezTo>
                <a:cubicBezTo>
                  <a:pt x="71071" y="126023"/>
                  <a:pt x="68873" y="128221"/>
                  <a:pt x="66675" y="128221"/>
                </a:cubicBezTo>
                <a:cubicBezTo>
                  <a:pt x="64111" y="128221"/>
                  <a:pt x="61913" y="126023"/>
                  <a:pt x="61913" y="123458"/>
                </a:cubicBezTo>
                <a:cubicBezTo>
                  <a:pt x="61913" y="121260"/>
                  <a:pt x="64111" y="119062"/>
                  <a:pt x="66675" y="119062"/>
                </a:cubicBezTo>
                <a:close/>
                <a:moveTo>
                  <a:pt x="34559" y="119062"/>
                </a:moveTo>
                <a:cubicBezTo>
                  <a:pt x="37123" y="119062"/>
                  <a:pt x="39321" y="121260"/>
                  <a:pt x="39321" y="123458"/>
                </a:cubicBezTo>
                <a:cubicBezTo>
                  <a:pt x="39321" y="126023"/>
                  <a:pt x="37123" y="128221"/>
                  <a:pt x="34559" y="128221"/>
                </a:cubicBezTo>
                <a:cubicBezTo>
                  <a:pt x="32361" y="128221"/>
                  <a:pt x="30163" y="126023"/>
                  <a:pt x="30163" y="123458"/>
                </a:cubicBezTo>
                <a:cubicBezTo>
                  <a:pt x="30163" y="121260"/>
                  <a:pt x="32361" y="119062"/>
                  <a:pt x="34559" y="119062"/>
                </a:cubicBezTo>
                <a:close/>
                <a:moveTo>
                  <a:pt x="219076" y="88900"/>
                </a:moveTo>
                <a:cubicBezTo>
                  <a:pt x="221640" y="88900"/>
                  <a:pt x="223472" y="90732"/>
                  <a:pt x="223472" y="93296"/>
                </a:cubicBezTo>
                <a:cubicBezTo>
                  <a:pt x="223472" y="95861"/>
                  <a:pt x="221640" y="98059"/>
                  <a:pt x="219076" y="98059"/>
                </a:cubicBezTo>
                <a:cubicBezTo>
                  <a:pt x="216511" y="98059"/>
                  <a:pt x="214313" y="95861"/>
                  <a:pt x="214313" y="93296"/>
                </a:cubicBezTo>
                <a:cubicBezTo>
                  <a:pt x="214313" y="90732"/>
                  <a:pt x="216511" y="88900"/>
                  <a:pt x="219076" y="88900"/>
                </a:cubicBezTo>
                <a:close/>
                <a:moveTo>
                  <a:pt x="188913" y="88900"/>
                </a:moveTo>
                <a:cubicBezTo>
                  <a:pt x="191111" y="88900"/>
                  <a:pt x="193309" y="90732"/>
                  <a:pt x="193309" y="93296"/>
                </a:cubicBezTo>
                <a:cubicBezTo>
                  <a:pt x="193309" y="95861"/>
                  <a:pt x="191111" y="98059"/>
                  <a:pt x="188913" y="98059"/>
                </a:cubicBezTo>
                <a:cubicBezTo>
                  <a:pt x="186348" y="98059"/>
                  <a:pt x="184150" y="95861"/>
                  <a:pt x="184150" y="93296"/>
                </a:cubicBezTo>
                <a:cubicBezTo>
                  <a:pt x="184150" y="90732"/>
                  <a:pt x="186348" y="88900"/>
                  <a:pt x="188913" y="88900"/>
                </a:cubicBezTo>
                <a:close/>
                <a:moveTo>
                  <a:pt x="158384" y="88900"/>
                </a:moveTo>
                <a:cubicBezTo>
                  <a:pt x="160949" y="88900"/>
                  <a:pt x="163147" y="90732"/>
                  <a:pt x="163147" y="93296"/>
                </a:cubicBezTo>
                <a:cubicBezTo>
                  <a:pt x="163147" y="95861"/>
                  <a:pt x="160949" y="98059"/>
                  <a:pt x="158384" y="98059"/>
                </a:cubicBezTo>
                <a:cubicBezTo>
                  <a:pt x="155820" y="98059"/>
                  <a:pt x="153988" y="95861"/>
                  <a:pt x="153988" y="93296"/>
                </a:cubicBezTo>
                <a:cubicBezTo>
                  <a:pt x="153988" y="90732"/>
                  <a:pt x="155820" y="88900"/>
                  <a:pt x="158384" y="88900"/>
                </a:cubicBezTo>
                <a:close/>
                <a:moveTo>
                  <a:pt x="126824" y="88900"/>
                </a:moveTo>
                <a:cubicBezTo>
                  <a:pt x="129293" y="88900"/>
                  <a:pt x="131410" y="90732"/>
                  <a:pt x="131410" y="93296"/>
                </a:cubicBezTo>
                <a:cubicBezTo>
                  <a:pt x="131410" y="95861"/>
                  <a:pt x="129293" y="98059"/>
                  <a:pt x="126824" y="98059"/>
                </a:cubicBezTo>
                <a:cubicBezTo>
                  <a:pt x="124354" y="98059"/>
                  <a:pt x="122238" y="95861"/>
                  <a:pt x="122238" y="93296"/>
                </a:cubicBezTo>
                <a:cubicBezTo>
                  <a:pt x="122238" y="90732"/>
                  <a:pt x="124354" y="88900"/>
                  <a:pt x="126824" y="88900"/>
                </a:cubicBezTo>
                <a:close/>
                <a:moveTo>
                  <a:pt x="96837" y="88900"/>
                </a:moveTo>
                <a:cubicBezTo>
                  <a:pt x="99402" y="88900"/>
                  <a:pt x="101233" y="90732"/>
                  <a:pt x="101233" y="93296"/>
                </a:cubicBezTo>
                <a:cubicBezTo>
                  <a:pt x="101233" y="95861"/>
                  <a:pt x="99402" y="98059"/>
                  <a:pt x="96837" y="98059"/>
                </a:cubicBezTo>
                <a:cubicBezTo>
                  <a:pt x="94273" y="98059"/>
                  <a:pt x="92075" y="95861"/>
                  <a:pt x="92075" y="93296"/>
                </a:cubicBezTo>
                <a:cubicBezTo>
                  <a:pt x="92075" y="90732"/>
                  <a:pt x="94273" y="88900"/>
                  <a:pt x="96837" y="88900"/>
                </a:cubicBezTo>
                <a:close/>
                <a:moveTo>
                  <a:pt x="22274" y="21187"/>
                </a:moveTo>
                <a:cubicBezTo>
                  <a:pt x="15089" y="21187"/>
                  <a:pt x="8622" y="26933"/>
                  <a:pt x="8622" y="34474"/>
                </a:cubicBezTo>
                <a:lnTo>
                  <a:pt x="8622" y="53865"/>
                </a:lnTo>
                <a:lnTo>
                  <a:pt x="245019" y="53865"/>
                </a:lnTo>
                <a:lnTo>
                  <a:pt x="245019" y="34474"/>
                </a:lnTo>
                <a:cubicBezTo>
                  <a:pt x="245019" y="26933"/>
                  <a:pt x="238911" y="21187"/>
                  <a:pt x="231367" y="21187"/>
                </a:cubicBezTo>
                <a:lnTo>
                  <a:pt x="214481" y="21187"/>
                </a:lnTo>
                <a:lnTo>
                  <a:pt x="214481" y="28369"/>
                </a:lnTo>
                <a:cubicBezTo>
                  <a:pt x="214481" y="31242"/>
                  <a:pt x="212326" y="33037"/>
                  <a:pt x="209811" y="33037"/>
                </a:cubicBezTo>
                <a:cubicBezTo>
                  <a:pt x="207296" y="33037"/>
                  <a:pt x="205140" y="31242"/>
                  <a:pt x="205140" y="28369"/>
                </a:cubicBezTo>
                <a:lnTo>
                  <a:pt x="205140" y="21187"/>
                </a:lnTo>
                <a:lnTo>
                  <a:pt x="172088" y="21187"/>
                </a:lnTo>
                <a:lnTo>
                  <a:pt x="172088" y="28369"/>
                </a:lnTo>
                <a:cubicBezTo>
                  <a:pt x="172088" y="31242"/>
                  <a:pt x="170292" y="33037"/>
                  <a:pt x="167777" y="33037"/>
                </a:cubicBezTo>
                <a:cubicBezTo>
                  <a:pt x="165262" y="33037"/>
                  <a:pt x="163106" y="31242"/>
                  <a:pt x="163106" y="28369"/>
                </a:cubicBezTo>
                <a:lnTo>
                  <a:pt x="163106" y="21187"/>
                </a:lnTo>
                <a:lnTo>
                  <a:pt x="130054" y="21187"/>
                </a:lnTo>
                <a:lnTo>
                  <a:pt x="130054" y="28369"/>
                </a:lnTo>
                <a:cubicBezTo>
                  <a:pt x="130054" y="31242"/>
                  <a:pt x="127898" y="33037"/>
                  <a:pt x="125742" y="33037"/>
                </a:cubicBezTo>
                <a:cubicBezTo>
                  <a:pt x="123227" y="33037"/>
                  <a:pt x="121072" y="31242"/>
                  <a:pt x="121072" y="28369"/>
                </a:cubicBezTo>
                <a:lnTo>
                  <a:pt x="121072" y="21187"/>
                </a:lnTo>
                <a:lnTo>
                  <a:pt x="88020" y="21187"/>
                </a:lnTo>
                <a:lnTo>
                  <a:pt x="88020" y="28369"/>
                </a:lnTo>
                <a:cubicBezTo>
                  <a:pt x="88020" y="31242"/>
                  <a:pt x="85864" y="33037"/>
                  <a:pt x="83349" y="33037"/>
                </a:cubicBezTo>
                <a:cubicBezTo>
                  <a:pt x="80834" y="33037"/>
                  <a:pt x="79038" y="31242"/>
                  <a:pt x="79038" y="28369"/>
                </a:cubicBezTo>
                <a:lnTo>
                  <a:pt x="79038" y="21187"/>
                </a:lnTo>
                <a:lnTo>
                  <a:pt x="45986" y="21187"/>
                </a:lnTo>
                <a:lnTo>
                  <a:pt x="45986" y="28369"/>
                </a:lnTo>
                <a:cubicBezTo>
                  <a:pt x="45986" y="31242"/>
                  <a:pt x="43830" y="33037"/>
                  <a:pt x="41315" y="33037"/>
                </a:cubicBezTo>
                <a:cubicBezTo>
                  <a:pt x="38800" y="33037"/>
                  <a:pt x="37004" y="31242"/>
                  <a:pt x="37004" y="28369"/>
                </a:cubicBezTo>
                <a:lnTo>
                  <a:pt x="37004" y="21187"/>
                </a:lnTo>
                <a:lnTo>
                  <a:pt x="22274" y="21187"/>
                </a:lnTo>
                <a:close/>
                <a:moveTo>
                  <a:pt x="41315" y="0"/>
                </a:moveTo>
                <a:cubicBezTo>
                  <a:pt x="43830" y="0"/>
                  <a:pt x="45986" y="2155"/>
                  <a:pt x="45986" y="4668"/>
                </a:cubicBezTo>
                <a:lnTo>
                  <a:pt x="45986" y="12209"/>
                </a:lnTo>
                <a:lnTo>
                  <a:pt x="79038" y="12209"/>
                </a:lnTo>
                <a:lnTo>
                  <a:pt x="79038" y="4668"/>
                </a:lnTo>
                <a:cubicBezTo>
                  <a:pt x="79038" y="2155"/>
                  <a:pt x="80834" y="0"/>
                  <a:pt x="83349" y="0"/>
                </a:cubicBezTo>
                <a:cubicBezTo>
                  <a:pt x="85864" y="0"/>
                  <a:pt x="88020" y="2155"/>
                  <a:pt x="88020" y="4668"/>
                </a:cubicBezTo>
                <a:lnTo>
                  <a:pt x="88020" y="12209"/>
                </a:lnTo>
                <a:lnTo>
                  <a:pt x="121072" y="12209"/>
                </a:lnTo>
                <a:lnTo>
                  <a:pt x="121072" y="4668"/>
                </a:lnTo>
                <a:cubicBezTo>
                  <a:pt x="121072" y="2155"/>
                  <a:pt x="123227" y="0"/>
                  <a:pt x="125742" y="0"/>
                </a:cubicBezTo>
                <a:cubicBezTo>
                  <a:pt x="127898" y="0"/>
                  <a:pt x="130054" y="2155"/>
                  <a:pt x="130054" y="4668"/>
                </a:cubicBezTo>
                <a:lnTo>
                  <a:pt x="130054" y="12209"/>
                </a:lnTo>
                <a:lnTo>
                  <a:pt x="163106" y="12209"/>
                </a:lnTo>
                <a:lnTo>
                  <a:pt x="163106" y="4668"/>
                </a:lnTo>
                <a:cubicBezTo>
                  <a:pt x="163106" y="2155"/>
                  <a:pt x="165262" y="0"/>
                  <a:pt x="167777" y="0"/>
                </a:cubicBezTo>
                <a:cubicBezTo>
                  <a:pt x="170292" y="0"/>
                  <a:pt x="172088" y="2155"/>
                  <a:pt x="172088" y="4668"/>
                </a:cubicBezTo>
                <a:lnTo>
                  <a:pt x="172088" y="12209"/>
                </a:lnTo>
                <a:lnTo>
                  <a:pt x="205140" y="12209"/>
                </a:lnTo>
                <a:lnTo>
                  <a:pt x="205140" y="4668"/>
                </a:lnTo>
                <a:cubicBezTo>
                  <a:pt x="205140" y="2155"/>
                  <a:pt x="207296" y="0"/>
                  <a:pt x="209811" y="0"/>
                </a:cubicBezTo>
                <a:cubicBezTo>
                  <a:pt x="212326" y="0"/>
                  <a:pt x="214481" y="2155"/>
                  <a:pt x="214481" y="4668"/>
                </a:cubicBezTo>
                <a:lnTo>
                  <a:pt x="214481" y="12209"/>
                </a:lnTo>
                <a:lnTo>
                  <a:pt x="231367" y="12209"/>
                </a:lnTo>
                <a:cubicBezTo>
                  <a:pt x="243582" y="12209"/>
                  <a:pt x="253641" y="22264"/>
                  <a:pt x="253641" y="34474"/>
                </a:cubicBezTo>
                <a:lnTo>
                  <a:pt x="253641" y="170933"/>
                </a:lnTo>
                <a:cubicBezTo>
                  <a:pt x="253641" y="173447"/>
                  <a:pt x="251485" y="175602"/>
                  <a:pt x="249330" y="175602"/>
                </a:cubicBezTo>
                <a:cubicBezTo>
                  <a:pt x="246815" y="175602"/>
                  <a:pt x="245019" y="173447"/>
                  <a:pt x="245019" y="170933"/>
                </a:cubicBezTo>
                <a:lnTo>
                  <a:pt x="245019" y="62843"/>
                </a:lnTo>
                <a:lnTo>
                  <a:pt x="8622" y="62843"/>
                </a:lnTo>
                <a:lnTo>
                  <a:pt x="8622" y="237727"/>
                </a:lnTo>
                <a:cubicBezTo>
                  <a:pt x="8622" y="244909"/>
                  <a:pt x="15089" y="250654"/>
                  <a:pt x="22274" y="250654"/>
                </a:cubicBezTo>
                <a:lnTo>
                  <a:pt x="157358" y="250654"/>
                </a:lnTo>
                <a:cubicBezTo>
                  <a:pt x="159873" y="250654"/>
                  <a:pt x="161669" y="253168"/>
                  <a:pt x="161669" y="255323"/>
                </a:cubicBezTo>
                <a:cubicBezTo>
                  <a:pt x="161669" y="257836"/>
                  <a:pt x="159873" y="259991"/>
                  <a:pt x="157358" y="259991"/>
                </a:cubicBezTo>
                <a:lnTo>
                  <a:pt x="22274" y="259991"/>
                </a:lnTo>
                <a:cubicBezTo>
                  <a:pt x="10059" y="259991"/>
                  <a:pt x="0" y="249936"/>
                  <a:pt x="0" y="237727"/>
                </a:cubicBezTo>
                <a:lnTo>
                  <a:pt x="0" y="34474"/>
                </a:lnTo>
                <a:cubicBezTo>
                  <a:pt x="0" y="22264"/>
                  <a:pt x="10059" y="12209"/>
                  <a:pt x="22274" y="12209"/>
                </a:cubicBezTo>
                <a:lnTo>
                  <a:pt x="37004" y="12209"/>
                </a:lnTo>
                <a:lnTo>
                  <a:pt x="37004" y="4668"/>
                </a:lnTo>
                <a:cubicBezTo>
                  <a:pt x="37004" y="2155"/>
                  <a:pt x="38800" y="0"/>
                  <a:pt x="41315" y="0"/>
                </a:cubicBezTo>
                <a:close/>
              </a:path>
            </a:pathLst>
          </a:custGeom>
          <a:solidFill>
            <a:srgbClr val="BFAC77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BFAC77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Стрелка: вправо 4">
            <a:extLst>
              <a:ext uri="{FF2B5EF4-FFF2-40B4-BE49-F238E27FC236}">
                <a16:creationId xmlns:a16="http://schemas.microsoft.com/office/drawing/2014/main" xmlns="" id="{3C81B5CC-3633-3D97-581F-6A1D0F5A79CB}"/>
              </a:ext>
            </a:extLst>
          </p:cNvPr>
          <p:cNvSpPr/>
          <p:nvPr/>
        </p:nvSpPr>
        <p:spPr bwMode="auto">
          <a:xfrm>
            <a:off x="4074803" y="2769280"/>
            <a:ext cx="781538" cy="451256"/>
          </a:xfrm>
          <a:custGeom>
            <a:avLst/>
            <a:gdLst>
              <a:gd name="connsiteX0" fmla="*/ 0 w 769632"/>
              <a:gd name="connsiteY0" fmla="*/ 58349 h 185771"/>
              <a:gd name="connsiteX1" fmla="*/ 676747 w 769632"/>
              <a:gd name="connsiteY1" fmla="*/ 58349 h 185771"/>
              <a:gd name="connsiteX2" fmla="*/ 676747 w 769632"/>
              <a:gd name="connsiteY2" fmla="*/ 0 h 185771"/>
              <a:gd name="connsiteX3" fmla="*/ 769632 w 769632"/>
              <a:gd name="connsiteY3" fmla="*/ 92886 h 185771"/>
              <a:gd name="connsiteX4" fmla="*/ 676747 w 769632"/>
              <a:gd name="connsiteY4" fmla="*/ 185771 h 185771"/>
              <a:gd name="connsiteX5" fmla="*/ 676747 w 769632"/>
              <a:gd name="connsiteY5" fmla="*/ 127422 h 185771"/>
              <a:gd name="connsiteX6" fmla="*/ 0 w 769632"/>
              <a:gd name="connsiteY6" fmla="*/ 127422 h 185771"/>
              <a:gd name="connsiteX7" fmla="*/ 0 w 769632"/>
              <a:gd name="connsiteY7" fmla="*/ 58349 h 185771"/>
              <a:gd name="connsiteX0" fmla="*/ 0 w 769632"/>
              <a:gd name="connsiteY0" fmla="*/ 58349 h 185771"/>
              <a:gd name="connsiteX1" fmla="*/ 386251 w 769632"/>
              <a:gd name="connsiteY1" fmla="*/ 57310 h 185771"/>
              <a:gd name="connsiteX2" fmla="*/ 676747 w 769632"/>
              <a:gd name="connsiteY2" fmla="*/ 58349 h 185771"/>
              <a:gd name="connsiteX3" fmla="*/ 676747 w 769632"/>
              <a:gd name="connsiteY3" fmla="*/ 0 h 185771"/>
              <a:gd name="connsiteX4" fmla="*/ 769632 w 769632"/>
              <a:gd name="connsiteY4" fmla="*/ 92886 h 185771"/>
              <a:gd name="connsiteX5" fmla="*/ 676747 w 769632"/>
              <a:gd name="connsiteY5" fmla="*/ 185771 h 185771"/>
              <a:gd name="connsiteX6" fmla="*/ 676747 w 769632"/>
              <a:gd name="connsiteY6" fmla="*/ 127422 h 185771"/>
              <a:gd name="connsiteX7" fmla="*/ 0 w 769632"/>
              <a:gd name="connsiteY7" fmla="*/ 127422 h 185771"/>
              <a:gd name="connsiteX8" fmla="*/ 0 w 769632"/>
              <a:gd name="connsiteY8" fmla="*/ 58349 h 185771"/>
              <a:gd name="connsiteX0" fmla="*/ 0 w 769632"/>
              <a:gd name="connsiteY0" fmla="*/ 58349 h 185771"/>
              <a:gd name="connsiteX1" fmla="*/ 386251 w 769632"/>
              <a:gd name="connsiteY1" fmla="*/ 57310 h 185771"/>
              <a:gd name="connsiteX2" fmla="*/ 676747 w 769632"/>
              <a:gd name="connsiteY2" fmla="*/ 58349 h 185771"/>
              <a:gd name="connsiteX3" fmla="*/ 676747 w 769632"/>
              <a:gd name="connsiteY3" fmla="*/ 0 h 185771"/>
              <a:gd name="connsiteX4" fmla="*/ 769632 w 769632"/>
              <a:gd name="connsiteY4" fmla="*/ 92886 h 185771"/>
              <a:gd name="connsiteX5" fmla="*/ 676747 w 769632"/>
              <a:gd name="connsiteY5" fmla="*/ 185771 h 185771"/>
              <a:gd name="connsiteX6" fmla="*/ 676747 w 769632"/>
              <a:gd name="connsiteY6" fmla="*/ 127422 h 185771"/>
              <a:gd name="connsiteX7" fmla="*/ 317194 w 769632"/>
              <a:gd name="connsiteY7" fmla="*/ 126366 h 185771"/>
              <a:gd name="connsiteX8" fmla="*/ 0 w 769632"/>
              <a:gd name="connsiteY8" fmla="*/ 127422 h 185771"/>
              <a:gd name="connsiteX9" fmla="*/ 0 w 769632"/>
              <a:gd name="connsiteY9" fmla="*/ 58349 h 185771"/>
              <a:gd name="connsiteX0" fmla="*/ 390525 w 769632"/>
              <a:gd name="connsiteY0" fmla="*/ 0 h 444129"/>
              <a:gd name="connsiteX1" fmla="*/ 386251 w 769632"/>
              <a:gd name="connsiteY1" fmla="*/ 315668 h 444129"/>
              <a:gd name="connsiteX2" fmla="*/ 676747 w 769632"/>
              <a:gd name="connsiteY2" fmla="*/ 316707 h 444129"/>
              <a:gd name="connsiteX3" fmla="*/ 676747 w 769632"/>
              <a:gd name="connsiteY3" fmla="*/ 258358 h 444129"/>
              <a:gd name="connsiteX4" fmla="*/ 769632 w 769632"/>
              <a:gd name="connsiteY4" fmla="*/ 351244 h 444129"/>
              <a:gd name="connsiteX5" fmla="*/ 676747 w 769632"/>
              <a:gd name="connsiteY5" fmla="*/ 444129 h 444129"/>
              <a:gd name="connsiteX6" fmla="*/ 676747 w 769632"/>
              <a:gd name="connsiteY6" fmla="*/ 385780 h 444129"/>
              <a:gd name="connsiteX7" fmla="*/ 317194 w 769632"/>
              <a:gd name="connsiteY7" fmla="*/ 384724 h 444129"/>
              <a:gd name="connsiteX8" fmla="*/ 0 w 769632"/>
              <a:gd name="connsiteY8" fmla="*/ 385780 h 444129"/>
              <a:gd name="connsiteX9" fmla="*/ 390525 w 769632"/>
              <a:gd name="connsiteY9" fmla="*/ 0 h 444129"/>
              <a:gd name="connsiteX0" fmla="*/ 73331 w 452438"/>
              <a:gd name="connsiteY0" fmla="*/ 0 h 444129"/>
              <a:gd name="connsiteX1" fmla="*/ 69057 w 452438"/>
              <a:gd name="connsiteY1" fmla="*/ 315668 h 444129"/>
              <a:gd name="connsiteX2" fmla="*/ 359553 w 452438"/>
              <a:gd name="connsiteY2" fmla="*/ 316707 h 444129"/>
              <a:gd name="connsiteX3" fmla="*/ 359553 w 452438"/>
              <a:gd name="connsiteY3" fmla="*/ 258358 h 444129"/>
              <a:gd name="connsiteX4" fmla="*/ 452438 w 452438"/>
              <a:gd name="connsiteY4" fmla="*/ 351244 h 444129"/>
              <a:gd name="connsiteX5" fmla="*/ 359553 w 452438"/>
              <a:gd name="connsiteY5" fmla="*/ 444129 h 444129"/>
              <a:gd name="connsiteX6" fmla="*/ 359553 w 452438"/>
              <a:gd name="connsiteY6" fmla="*/ 385780 h 444129"/>
              <a:gd name="connsiteX7" fmla="*/ 0 w 452438"/>
              <a:gd name="connsiteY7" fmla="*/ 384724 h 444129"/>
              <a:gd name="connsiteX8" fmla="*/ 6656 w 452438"/>
              <a:gd name="connsiteY8" fmla="*/ 7161 h 444129"/>
              <a:gd name="connsiteX9" fmla="*/ 73331 w 452438"/>
              <a:gd name="connsiteY9" fmla="*/ 0 h 444129"/>
              <a:gd name="connsiteX0" fmla="*/ 73331 w 452438"/>
              <a:gd name="connsiteY0" fmla="*/ 0 h 444129"/>
              <a:gd name="connsiteX1" fmla="*/ 69057 w 452438"/>
              <a:gd name="connsiteY1" fmla="*/ 315668 h 444129"/>
              <a:gd name="connsiteX2" fmla="*/ 359553 w 452438"/>
              <a:gd name="connsiteY2" fmla="*/ 316707 h 444129"/>
              <a:gd name="connsiteX3" fmla="*/ 359553 w 452438"/>
              <a:gd name="connsiteY3" fmla="*/ 258358 h 444129"/>
              <a:gd name="connsiteX4" fmla="*/ 452438 w 452438"/>
              <a:gd name="connsiteY4" fmla="*/ 351244 h 444129"/>
              <a:gd name="connsiteX5" fmla="*/ 359553 w 452438"/>
              <a:gd name="connsiteY5" fmla="*/ 444129 h 444129"/>
              <a:gd name="connsiteX6" fmla="*/ 359553 w 452438"/>
              <a:gd name="connsiteY6" fmla="*/ 385780 h 444129"/>
              <a:gd name="connsiteX7" fmla="*/ 0 w 452438"/>
              <a:gd name="connsiteY7" fmla="*/ 384724 h 444129"/>
              <a:gd name="connsiteX8" fmla="*/ 7144 w 452438"/>
              <a:gd name="connsiteY8" fmla="*/ 79924 h 444129"/>
              <a:gd name="connsiteX9" fmla="*/ 6656 w 452438"/>
              <a:gd name="connsiteY9" fmla="*/ 7161 h 444129"/>
              <a:gd name="connsiteX10" fmla="*/ 73331 w 452438"/>
              <a:gd name="connsiteY10" fmla="*/ 0 h 444129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0 w 779157"/>
              <a:gd name="connsiteY9" fmla="*/ 0 h 456018"/>
              <a:gd name="connsiteX10" fmla="*/ 400050 w 779157"/>
              <a:gd name="connsiteY10" fmla="*/ 11889 h 456018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0 w 779157"/>
              <a:gd name="connsiteY9" fmla="*/ 0 h 456018"/>
              <a:gd name="connsiteX10" fmla="*/ 400050 w 779157"/>
              <a:gd name="connsiteY10" fmla="*/ 11889 h 456018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188608 w 779157"/>
              <a:gd name="connsiteY9" fmla="*/ 53713 h 456018"/>
              <a:gd name="connsiteX10" fmla="*/ 0 w 779157"/>
              <a:gd name="connsiteY10" fmla="*/ 0 h 456018"/>
              <a:gd name="connsiteX11" fmla="*/ 400050 w 779157"/>
              <a:gd name="connsiteY11" fmla="*/ 11889 h 456018"/>
              <a:gd name="connsiteX0" fmla="*/ 404323 w 783430"/>
              <a:gd name="connsiteY0" fmla="*/ 11889 h 456018"/>
              <a:gd name="connsiteX1" fmla="*/ 400049 w 783430"/>
              <a:gd name="connsiteY1" fmla="*/ 327557 h 456018"/>
              <a:gd name="connsiteX2" fmla="*/ 690545 w 783430"/>
              <a:gd name="connsiteY2" fmla="*/ 328596 h 456018"/>
              <a:gd name="connsiteX3" fmla="*/ 690545 w 783430"/>
              <a:gd name="connsiteY3" fmla="*/ 270247 h 456018"/>
              <a:gd name="connsiteX4" fmla="*/ 783430 w 783430"/>
              <a:gd name="connsiteY4" fmla="*/ 363133 h 456018"/>
              <a:gd name="connsiteX5" fmla="*/ 690545 w 783430"/>
              <a:gd name="connsiteY5" fmla="*/ 456018 h 456018"/>
              <a:gd name="connsiteX6" fmla="*/ 690545 w 783430"/>
              <a:gd name="connsiteY6" fmla="*/ 397669 h 456018"/>
              <a:gd name="connsiteX7" fmla="*/ 330992 w 783430"/>
              <a:gd name="connsiteY7" fmla="*/ 396613 h 456018"/>
              <a:gd name="connsiteX8" fmla="*/ 338136 w 783430"/>
              <a:gd name="connsiteY8" fmla="*/ 91813 h 456018"/>
              <a:gd name="connsiteX9" fmla="*/ 0 w 783430"/>
              <a:gd name="connsiteY9" fmla="*/ 77525 h 456018"/>
              <a:gd name="connsiteX10" fmla="*/ 4273 w 783430"/>
              <a:gd name="connsiteY10" fmla="*/ 0 h 456018"/>
              <a:gd name="connsiteX11" fmla="*/ 404323 w 783430"/>
              <a:gd name="connsiteY11" fmla="*/ 11889 h 456018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489 w 779157"/>
              <a:gd name="connsiteY9" fmla="*/ 77525 h 456018"/>
              <a:gd name="connsiteX10" fmla="*/ 0 w 779157"/>
              <a:gd name="connsiteY10" fmla="*/ 0 h 456018"/>
              <a:gd name="connsiteX11" fmla="*/ 400050 w 779157"/>
              <a:gd name="connsiteY11" fmla="*/ 11889 h 456018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26230 w 778668"/>
              <a:gd name="connsiteY7" fmla="*/ 394232 h 453637"/>
              <a:gd name="connsiteX8" fmla="*/ 333374 w 778668"/>
              <a:gd name="connsiteY8" fmla="*/ 89432 h 453637"/>
              <a:gd name="connsiteX9" fmla="*/ 0 w 778668"/>
              <a:gd name="connsiteY9" fmla="*/ 75144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26230 w 778668"/>
              <a:gd name="connsiteY7" fmla="*/ 394232 h 453637"/>
              <a:gd name="connsiteX8" fmla="*/ 333374 w 778668"/>
              <a:gd name="connsiteY8" fmla="*/ 89432 h 453637"/>
              <a:gd name="connsiteX9" fmla="*/ 0 w 778668"/>
              <a:gd name="connsiteY9" fmla="*/ 82288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26230 w 778668"/>
              <a:gd name="connsiteY7" fmla="*/ 394232 h 453637"/>
              <a:gd name="connsiteX8" fmla="*/ 316705 w 778668"/>
              <a:gd name="connsiteY8" fmla="*/ 87050 h 453637"/>
              <a:gd name="connsiteX9" fmla="*/ 0 w 778668"/>
              <a:gd name="connsiteY9" fmla="*/ 82288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09562 w 778668"/>
              <a:gd name="connsiteY7" fmla="*/ 394232 h 453637"/>
              <a:gd name="connsiteX8" fmla="*/ 316705 w 778668"/>
              <a:gd name="connsiteY8" fmla="*/ 87050 h 453637"/>
              <a:gd name="connsiteX9" fmla="*/ 0 w 778668"/>
              <a:gd name="connsiteY9" fmla="*/ 82288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2364 h 446493"/>
              <a:gd name="connsiteX1" fmla="*/ 395287 w 778668"/>
              <a:gd name="connsiteY1" fmla="*/ 318032 h 446493"/>
              <a:gd name="connsiteX2" fmla="*/ 685783 w 778668"/>
              <a:gd name="connsiteY2" fmla="*/ 319071 h 446493"/>
              <a:gd name="connsiteX3" fmla="*/ 685783 w 778668"/>
              <a:gd name="connsiteY3" fmla="*/ 260722 h 446493"/>
              <a:gd name="connsiteX4" fmla="*/ 778668 w 778668"/>
              <a:gd name="connsiteY4" fmla="*/ 353608 h 446493"/>
              <a:gd name="connsiteX5" fmla="*/ 685783 w 778668"/>
              <a:gd name="connsiteY5" fmla="*/ 446493 h 446493"/>
              <a:gd name="connsiteX6" fmla="*/ 685783 w 778668"/>
              <a:gd name="connsiteY6" fmla="*/ 388144 h 446493"/>
              <a:gd name="connsiteX7" fmla="*/ 309562 w 778668"/>
              <a:gd name="connsiteY7" fmla="*/ 387088 h 446493"/>
              <a:gd name="connsiteX8" fmla="*/ 316705 w 778668"/>
              <a:gd name="connsiteY8" fmla="*/ 79906 h 446493"/>
              <a:gd name="connsiteX9" fmla="*/ 0 w 778668"/>
              <a:gd name="connsiteY9" fmla="*/ 75144 h 446493"/>
              <a:gd name="connsiteX10" fmla="*/ 4274 w 778668"/>
              <a:gd name="connsiteY10" fmla="*/ 0 h 446493"/>
              <a:gd name="connsiteX11" fmla="*/ 399561 w 778668"/>
              <a:gd name="connsiteY11" fmla="*/ 2364 h 446493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6705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4324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1943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1943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7734 w 776841"/>
              <a:gd name="connsiteY0" fmla="*/ 7127 h 451256"/>
              <a:gd name="connsiteX1" fmla="*/ 393460 w 776841"/>
              <a:gd name="connsiteY1" fmla="*/ 322795 h 451256"/>
              <a:gd name="connsiteX2" fmla="*/ 683956 w 776841"/>
              <a:gd name="connsiteY2" fmla="*/ 323834 h 451256"/>
              <a:gd name="connsiteX3" fmla="*/ 683956 w 776841"/>
              <a:gd name="connsiteY3" fmla="*/ 265485 h 451256"/>
              <a:gd name="connsiteX4" fmla="*/ 776841 w 776841"/>
              <a:gd name="connsiteY4" fmla="*/ 358371 h 451256"/>
              <a:gd name="connsiteX5" fmla="*/ 683956 w 776841"/>
              <a:gd name="connsiteY5" fmla="*/ 451256 h 451256"/>
              <a:gd name="connsiteX6" fmla="*/ 683956 w 776841"/>
              <a:gd name="connsiteY6" fmla="*/ 392907 h 451256"/>
              <a:gd name="connsiteX7" fmla="*/ 307735 w 776841"/>
              <a:gd name="connsiteY7" fmla="*/ 391851 h 451256"/>
              <a:gd name="connsiteX8" fmla="*/ 310116 w 776841"/>
              <a:gd name="connsiteY8" fmla="*/ 84669 h 451256"/>
              <a:gd name="connsiteX9" fmla="*/ 2936 w 776841"/>
              <a:gd name="connsiteY9" fmla="*/ 84670 h 451256"/>
              <a:gd name="connsiteX10" fmla="*/ 66 w 776841"/>
              <a:gd name="connsiteY10" fmla="*/ 0 h 451256"/>
              <a:gd name="connsiteX11" fmla="*/ 397734 w 776841"/>
              <a:gd name="connsiteY11" fmla="*/ 7127 h 451256"/>
              <a:gd name="connsiteX0" fmla="*/ 394798 w 773905"/>
              <a:gd name="connsiteY0" fmla="*/ 11890 h 456019"/>
              <a:gd name="connsiteX1" fmla="*/ 390524 w 773905"/>
              <a:gd name="connsiteY1" fmla="*/ 327558 h 456019"/>
              <a:gd name="connsiteX2" fmla="*/ 681020 w 773905"/>
              <a:gd name="connsiteY2" fmla="*/ 328597 h 456019"/>
              <a:gd name="connsiteX3" fmla="*/ 681020 w 773905"/>
              <a:gd name="connsiteY3" fmla="*/ 270248 h 456019"/>
              <a:gd name="connsiteX4" fmla="*/ 773905 w 773905"/>
              <a:gd name="connsiteY4" fmla="*/ 363134 h 456019"/>
              <a:gd name="connsiteX5" fmla="*/ 681020 w 773905"/>
              <a:gd name="connsiteY5" fmla="*/ 456019 h 456019"/>
              <a:gd name="connsiteX6" fmla="*/ 681020 w 773905"/>
              <a:gd name="connsiteY6" fmla="*/ 397670 h 456019"/>
              <a:gd name="connsiteX7" fmla="*/ 304799 w 773905"/>
              <a:gd name="connsiteY7" fmla="*/ 396614 h 456019"/>
              <a:gd name="connsiteX8" fmla="*/ 307180 w 773905"/>
              <a:gd name="connsiteY8" fmla="*/ 89432 h 456019"/>
              <a:gd name="connsiteX9" fmla="*/ 0 w 773905"/>
              <a:gd name="connsiteY9" fmla="*/ 89433 h 456019"/>
              <a:gd name="connsiteX10" fmla="*/ 1892 w 773905"/>
              <a:gd name="connsiteY10" fmla="*/ 0 h 456019"/>
              <a:gd name="connsiteX11" fmla="*/ 394798 w 773905"/>
              <a:gd name="connsiteY11" fmla="*/ 11890 h 456019"/>
              <a:gd name="connsiteX0" fmla="*/ 394798 w 773905"/>
              <a:gd name="connsiteY0" fmla="*/ 9509 h 453638"/>
              <a:gd name="connsiteX1" fmla="*/ 390524 w 773905"/>
              <a:gd name="connsiteY1" fmla="*/ 325177 h 453638"/>
              <a:gd name="connsiteX2" fmla="*/ 681020 w 773905"/>
              <a:gd name="connsiteY2" fmla="*/ 326216 h 453638"/>
              <a:gd name="connsiteX3" fmla="*/ 681020 w 773905"/>
              <a:gd name="connsiteY3" fmla="*/ 267867 h 453638"/>
              <a:gd name="connsiteX4" fmla="*/ 773905 w 773905"/>
              <a:gd name="connsiteY4" fmla="*/ 360753 h 453638"/>
              <a:gd name="connsiteX5" fmla="*/ 681020 w 773905"/>
              <a:gd name="connsiteY5" fmla="*/ 453638 h 453638"/>
              <a:gd name="connsiteX6" fmla="*/ 681020 w 773905"/>
              <a:gd name="connsiteY6" fmla="*/ 395289 h 453638"/>
              <a:gd name="connsiteX7" fmla="*/ 304799 w 773905"/>
              <a:gd name="connsiteY7" fmla="*/ 394233 h 453638"/>
              <a:gd name="connsiteX8" fmla="*/ 307180 w 773905"/>
              <a:gd name="connsiteY8" fmla="*/ 87051 h 453638"/>
              <a:gd name="connsiteX9" fmla="*/ 0 w 773905"/>
              <a:gd name="connsiteY9" fmla="*/ 87052 h 453638"/>
              <a:gd name="connsiteX10" fmla="*/ 1892 w 773905"/>
              <a:gd name="connsiteY10" fmla="*/ 0 h 453638"/>
              <a:gd name="connsiteX11" fmla="*/ 394798 w 773905"/>
              <a:gd name="connsiteY11" fmla="*/ 9509 h 453638"/>
              <a:gd name="connsiteX0" fmla="*/ 402463 w 781570"/>
              <a:gd name="connsiteY0" fmla="*/ 7127 h 451256"/>
              <a:gd name="connsiteX1" fmla="*/ 398189 w 781570"/>
              <a:gd name="connsiteY1" fmla="*/ 322795 h 451256"/>
              <a:gd name="connsiteX2" fmla="*/ 688685 w 781570"/>
              <a:gd name="connsiteY2" fmla="*/ 323834 h 451256"/>
              <a:gd name="connsiteX3" fmla="*/ 688685 w 781570"/>
              <a:gd name="connsiteY3" fmla="*/ 265485 h 451256"/>
              <a:gd name="connsiteX4" fmla="*/ 781570 w 781570"/>
              <a:gd name="connsiteY4" fmla="*/ 358371 h 451256"/>
              <a:gd name="connsiteX5" fmla="*/ 688685 w 781570"/>
              <a:gd name="connsiteY5" fmla="*/ 451256 h 451256"/>
              <a:gd name="connsiteX6" fmla="*/ 688685 w 781570"/>
              <a:gd name="connsiteY6" fmla="*/ 392907 h 451256"/>
              <a:gd name="connsiteX7" fmla="*/ 312464 w 781570"/>
              <a:gd name="connsiteY7" fmla="*/ 391851 h 451256"/>
              <a:gd name="connsiteX8" fmla="*/ 314845 w 781570"/>
              <a:gd name="connsiteY8" fmla="*/ 84669 h 451256"/>
              <a:gd name="connsiteX9" fmla="*/ 7665 w 781570"/>
              <a:gd name="connsiteY9" fmla="*/ 84670 h 451256"/>
              <a:gd name="connsiteX10" fmla="*/ 32 w 781570"/>
              <a:gd name="connsiteY10" fmla="*/ 0 h 451256"/>
              <a:gd name="connsiteX11" fmla="*/ 402463 w 781570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14952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14952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319227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19227 w 781677"/>
              <a:gd name="connsiteY11" fmla="*/ 7127 h 451256"/>
              <a:gd name="connsiteX0" fmla="*/ 319227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19227 w 781677"/>
              <a:gd name="connsiteY11" fmla="*/ 7127 h 451256"/>
              <a:gd name="connsiteX0" fmla="*/ 319227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19227 w 781677"/>
              <a:gd name="connsiteY11" fmla="*/ 7127 h 451256"/>
              <a:gd name="connsiteX0" fmla="*/ 388284 w 781677"/>
              <a:gd name="connsiteY0" fmla="*/ 4746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88284 w 781677"/>
              <a:gd name="connsiteY11" fmla="*/ 4746 h 451256"/>
              <a:gd name="connsiteX0" fmla="*/ 388284 w 781677"/>
              <a:gd name="connsiteY0" fmla="*/ 4746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07808 w 781677"/>
              <a:gd name="connsiteY8" fmla="*/ 87050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88284 w 781677"/>
              <a:gd name="connsiteY11" fmla="*/ 4746 h 451256"/>
              <a:gd name="connsiteX0" fmla="*/ 400190 w 781677"/>
              <a:gd name="connsiteY0" fmla="*/ 4746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07808 w 781677"/>
              <a:gd name="connsiteY8" fmla="*/ 87050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0190 w 781677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489 w 781538"/>
              <a:gd name="connsiteY9" fmla="*/ 77526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5251 w 781538"/>
              <a:gd name="connsiteY9" fmla="*/ 87051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5251 w 781538"/>
              <a:gd name="connsiteY9" fmla="*/ 87051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5251 w 781538"/>
              <a:gd name="connsiteY9" fmla="*/ 87051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82289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402919 w 781538"/>
              <a:gd name="connsiteY1" fmla="*/ 318032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82289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5176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82289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538" h="451256">
                <a:moveTo>
                  <a:pt x="400051" y="4746"/>
                </a:moveTo>
                <a:cubicBezTo>
                  <a:pt x="399104" y="163770"/>
                  <a:pt x="398788" y="219160"/>
                  <a:pt x="398157" y="325176"/>
                </a:cubicBezTo>
                <a:lnTo>
                  <a:pt x="688653" y="323834"/>
                </a:lnTo>
                <a:lnTo>
                  <a:pt x="688653" y="265485"/>
                </a:lnTo>
                <a:lnTo>
                  <a:pt x="781538" y="358371"/>
                </a:lnTo>
                <a:lnTo>
                  <a:pt x="688653" y="451256"/>
                </a:lnTo>
                <a:lnTo>
                  <a:pt x="688653" y="392907"/>
                </a:lnTo>
                <a:lnTo>
                  <a:pt x="312432" y="391851"/>
                </a:lnTo>
                <a:cubicBezTo>
                  <a:pt x="310844" y="290251"/>
                  <a:pt x="310050" y="239450"/>
                  <a:pt x="307669" y="87050"/>
                </a:cubicBezTo>
                <a:lnTo>
                  <a:pt x="2870" y="82289"/>
                </a:lnTo>
                <a:cubicBezTo>
                  <a:pt x="1913" y="51684"/>
                  <a:pt x="957" y="30605"/>
                  <a:pt x="0" y="0"/>
                </a:cubicBezTo>
                <a:lnTo>
                  <a:pt x="400051" y="4746"/>
                </a:lnTo>
                <a:close/>
              </a:path>
            </a:pathLst>
          </a:custGeom>
          <a:gradFill flip="none" rotWithShape="1">
            <a:gsLst>
              <a:gs pos="10000">
                <a:srgbClr val="4E85D6"/>
              </a:gs>
              <a:gs pos="100000">
                <a:srgbClr val="E8E1D0"/>
              </a:gs>
            </a:gsLst>
            <a:lin ang="10800000" scaled="1"/>
            <a:tileRect/>
          </a:gradFill>
          <a:ln w="12700">
            <a:noFill/>
            <a:prstDash val="solid"/>
          </a:ln>
          <a:effectLst/>
        </p:spPr>
        <p:txBody>
          <a:bodyPr/>
          <a:lstStyle/>
          <a:p>
            <a:pPr defTabSz="685800">
              <a:spcBef>
                <a:spcPct val="50000"/>
              </a:spcBef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8" name="Стрелка: вправо 4">
            <a:extLst>
              <a:ext uri="{FF2B5EF4-FFF2-40B4-BE49-F238E27FC236}">
                <a16:creationId xmlns:a16="http://schemas.microsoft.com/office/drawing/2014/main" xmlns="" id="{E5AFE457-5FD5-2D6D-9566-1F991ED7A244}"/>
              </a:ext>
            </a:extLst>
          </p:cNvPr>
          <p:cNvSpPr/>
          <p:nvPr/>
        </p:nvSpPr>
        <p:spPr bwMode="auto">
          <a:xfrm flipV="1">
            <a:off x="4074803" y="3270611"/>
            <a:ext cx="781538" cy="451256"/>
          </a:xfrm>
          <a:custGeom>
            <a:avLst/>
            <a:gdLst>
              <a:gd name="connsiteX0" fmla="*/ 0 w 769632"/>
              <a:gd name="connsiteY0" fmla="*/ 58349 h 185771"/>
              <a:gd name="connsiteX1" fmla="*/ 676747 w 769632"/>
              <a:gd name="connsiteY1" fmla="*/ 58349 h 185771"/>
              <a:gd name="connsiteX2" fmla="*/ 676747 w 769632"/>
              <a:gd name="connsiteY2" fmla="*/ 0 h 185771"/>
              <a:gd name="connsiteX3" fmla="*/ 769632 w 769632"/>
              <a:gd name="connsiteY3" fmla="*/ 92886 h 185771"/>
              <a:gd name="connsiteX4" fmla="*/ 676747 w 769632"/>
              <a:gd name="connsiteY4" fmla="*/ 185771 h 185771"/>
              <a:gd name="connsiteX5" fmla="*/ 676747 w 769632"/>
              <a:gd name="connsiteY5" fmla="*/ 127422 h 185771"/>
              <a:gd name="connsiteX6" fmla="*/ 0 w 769632"/>
              <a:gd name="connsiteY6" fmla="*/ 127422 h 185771"/>
              <a:gd name="connsiteX7" fmla="*/ 0 w 769632"/>
              <a:gd name="connsiteY7" fmla="*/ 58349 h 185771"/>
              <a:gd name="connsiteX0" fmla="*/ 0 w 769632"/>
              <a:gd name="connsiteY0" fmla="*/ 58349 h 185771"/>
              <a:gd name="connsiteX1" fmla="*/ 386251 w 769632"/>
              <a:gd name="connsiteY1" fmla="*/ 57310 h 185771"/>
              <a:gd name="connsiteX2" fmla="*/ 676747 w 769632"/>
              <a:gd name="connsiteY2" fmla="*/ 58349 h 185771"/>
              <a:gd name="connsiteX3" fmla="*/ 676747 w 769632"/>
              <a:gd name="connsiteY3" fmla="*/ 0 h 185771"/>
              <a:gd name="connsiteX4" fmla="*/ 769632 w 769632"/>
              <a:gd name="connsiteY4" fmla="*/ 92886 h 185771"/>
              <a:gd name="connsiteX5" fmla="*/ 676747 w 769632"/>
              <a:gd name="connsiteY5" fmla="*/ 185771 h 185771"/>
              <a:gd name="connsiteX6" fmla="*/ 676747 w 769632"/>
              <a:gd name="connsiteY6" fmla="*/ 127422 h 185771"/>
              <a:gd name="connsiteX7" fmla="*/ 0 w 769632"/>
              <a:gd name="connsiteY7" fmla="*/ 127422 h 185771"/>
              <a:gd name="connsiteX8" fmla="*/ 0 w 769632"/>
              <a:gd name="connsiteY8" fmla="*/ 58349 h 185771"/>
              <a:gd name="connsiteX0" fmla="*/ 0 w 769632"/>
              <a:gd name="connsiteY0" fmla="*/ 58349 h 185771"/>
              <a:gd name="connsiteX1" fmla="*/ 386251 w 769632"/>
              <a:gd name="connsiteY1" fmla="*/ 57310 h 185771"/>
              <a:gd name="connsiteX2" fmla="*/ 676747 w 769632"/>
              <a:gd name="connsiteY2" fmla="*/ 58349 h 185771"/>
              <a:gd name="connsiteX3" fmla="*/ 676747 w 769632"/>
              <a:gd name="connsiteY3" fmla="*/ 0 h 185771"/>
              <a:gd name="connsiteX4" fmla="*/ 769632 w 769632"/>
              <a:gd name="connsiteY4" fmla="*/ 92886 h 185771"/>
              <a:gd name="connsiteX5" fmla="*/ 676747 w 769632"/>
              <a:gd name="connsiteY5" fmla="*/ 185771 h 185771"/>
              <a:gd name="connsiteX6" fmla="*/ 676747 w 769632"/>
              <a:gd name="connsiteY6" fmla="*/ 127422 h 185771"/>
              <a:gd name="connsiteX7" fmla="*/ 317194 w 769632"/>
              <a:gd name="connsiteY7" fmla="*/ 126366 h 185771"/>
              <a:gd name="connsiteX8" fmla="*/ 0 w 769632"/>
              <a:gd name="connsiteY8" fmla="*/ 127422 h 185771"/>
              <a:gd name="connsiteX9" fmla="*/ 0 w 769632"/>
              <a:gd name="connsiteY9" fmla="*/ 58349 h 185771"/>
              <a:gd name="connsiteX0" fmla="*/ 390525 w 769632"/>
              <a:gd name="connsiteY0" fmla="*/ 0 h 444129"/>
              <a:gd name="connsiteX1" fmla="*/ 386251 w 769632"/>
              <a:gd name="connsiteY1" fmla="*/ 315668 h 444129"/>
              <a:gd name="connsiteX2" fmla="*/ 676747 w 769632"/>
              <a:gd name="connsiteY2" fmla="*/ 316707 h 444129"/>
              <a:gd name="connsiteX3" fmla="*/ 676747 w 769632"/>
              <a:gd name="connsiteY3" fmla="*/ 258358 h 444129"/>
              <a:gd name="connsiteX4" fmla="*/ 769632 w 769632"/>
              <a:gd name="connsiteY4" fmla="*/ 351244 h 444129"/>
              <a:gd name="connsiteX5" fmla="*/ 676747 w 769632"/>
              <a:gd name="connsiteY5" fmla="*/ 444129 h 444129"/>
              <a:gd name="connsiteX6" fmla="*/ 676747 w 769632"/>
              <a:gd name="connsiteY6" fmla="*/ 385780 h 444129"/>
              <a:gd name="connsiteX7" fmla="*/ 317194 w 769632"/>
              <a:gd name="connsiteY7" fmla="*/ 384724 h 444129"/>
              <a:gd name="connsiteX8" fmla="*/ 0 w 769632"/>
              <a:gd name="connsiteY8" fmla="*/ 385780 h 444129"/>
              <a:gd name="connsiteX9" fmla="*/ 390525 w 769632"/>
              <a:gd name="connsiteY9" fmla="*/ 0 h 444129"/>
              <a:gd name="connsiteX0" fmla="*/ 73331 w 452438"/>
              <a:gd name="connsiteY0" fmla="*/ 0 h 444129"/>
              <a:gd name="connsiteX1" fmla="*/ 69057 w 452438"/>
              <a:gd name="connsiteY1" fmla="*/ 315668 h 444129"/>
              <a:gd name="connsiteX2" fmla="*/ 359553 w 452438"/>
              <a:gd name="connsiteY2" fmla="*/ 316707 h 444129"/>
              <a:gd name="connsiteX3" fmla="*/ 359553 w 452438"/>
              <a:gd name="connsiteY3" fmla="*/ 258358 h 444129"/>
              <a:gd name="connsiteX4" fmla="*/ 452438 w 452438"/>
              <a:gd name="connsiteY4" fmla="*/ 351244 h 444129"/>
              <a:gd name="connsiteX5" fmla="*/ 359553 w 452438"/>
              <a:gd name="connsiteY5" fmla="*/ 444129 h 444129"/>
              <a:gd name="connsiteX6" fmla="*/ 359553 w 452438"/>
              <a:gd name="connsiteY6" fmla="*/ 385780 h 444129"/>
              <a:gd name="connsiteX7" fmla="*/ 0 w 452438"/>
              <a:gd name="connsiteY7" fmla="*/ 384724 h 444129"/>
              <a:gd name="connsiteX8" fmla="*/ 6656 w 452438"/>
              <a:gd name="connsiteY8" fmla="*/ 7161 h 444129"/>
              <a:gd name="connsiteX9" fmla="*/ 73331 w 452438"/>
              <a:gd name="connsiteY9" fmla="*/ 0 h 444129"/>
              <a:gd name="connsiteX0" fmla="*/ 73331 w 452438"/>
              <a:gd name="connsiteY0" fmla="*/ 0 h 444129"/>
              <a:gd name="connsiteX1" fmla="*/ 69057 w 452438"/>
              <a:gd name="connsiteY1" fmla="*/ 315668 h 444129"/>
              <a:gd name="connsiteX2" fmla="*/ 359553 w 452438"/>
              <a:gd name="connsiteY2" fmla="*/ 316707 h 444129"/>
              <a:gd name="connsiteX3" fmla="*/ 359553 w 452438"/>
              <a:gd name="connsiteY3" fmla="*/ 258358 h 444129"/>
              <a:gd name="connsiteX4" fmla="*/ 452438 w 452438"/>
              <a:gd name="connsiteY4" fmla="*/ 351244 h 444129"/>
              <a:gd name="connsiteX5" fmla="*/ 359553 w 452438"/>
              <a:gd name="connsiteY5" fmla="*/ 444129 h 444129"/>
              <a:gd name="connsiteX6" fmla="*/ 359553 w 452438"/>
              <a:gd name="connsiteY6" fmla="*/ 385780 h 444129"/>
              <a:gd name="connsiteX7" fmla="*/ 0 w 452438"/>
              <a:gd name="connsiteY7" fmla="*/ 384724 h 444129"/>
              <a:gd name="connsiteX8" fmla="*/ 7144 w 452438"/>
              <a:gd name="connsiteY8" fmla="*/ 79924 h 444129"/>
              <a:gd name="connsiteX9" fmla="*/ 6656 w 452438"/>
              <a:gd name="connsiteY9" fmla="*/ 7161 h 444129"/>
              <a:gd name="connsiteX10" fmla="*/ 73331 w 452438"/>
              <a:gd name="connsiteY10" fmla="*/ 0 h 444129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0 w 779157"/>
              <a:gd name="connsiteY9" fmla="*/ 0 h 456018"/>
              <a:gd name="connsiteX10" fmla="*/ 400050 w 779157"/>
              <a:gd name="connsiteY10" fmla="*/ 11889 h 456018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0 w 779157"/>
              <a:gd name="connsiteY9" fmla="*/ 0 h 456018"/>
              <a:gd name="connsiteX10" fmla="*/ 400050 w 779157"/>
              <a:gd name="connsiteY10" fmla="*/ 11889 h 456018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188608 w 779157"/>
              <a:gd name="connsiteY9" fmla="*/ 53713 h 456018"/>
              <a:gd name="connsiteX10" fmla="*/ 0 w 779157"/>
              <a:gd name="connsiteY10" fmla="*/ 0 h 456018"/>
              <a:gd name="connsiteX11" fmla="*/ 400050 w 779157"/>
              <a:gd name="connsiteY11" fmla="*/ 11889 h 456018"/>
              <a:gd name="connsiteX0" fmla="*/ 404323 w 783430"/>
              <a:gd name="connsiteY0" fmla="*/ 11889 h 456018"/>
              <a:gd name="connsiteX1" fmla="*/ 400049 w 783430"/>
              <a:gd name="connsiteY1" fmla="*/ 327557 h 456018"/>
              <a:gd name="connsiteX2" fmla="*/ 690545 w 783430"/>
              <a:gd name="connsiteY2" fmla="*/ 328596 h 456018"/>
              <a:gd name="connsiteX3" fmla="*/ 690545 w 783430"/>
              <a:gd name="connsiteY3" fmla="*/ 270247 h 456018"/>
              <a:gd name="connsiteX4" fmla="*/ 783430 w 783430"/>
              <a:gd name="connsiteY4" fmla="*/ 363133 h 456018"/>
              <a:gd name="connsiteX5" fmla="*/ 690545 w 783430"/>
              <a:gd name="connsiteY5" fmla="*/ 456018 h 456018"/>
              <a:gd name="connsiteX6" fmla="*/ 690545 w 783430"/>
              <a:gd name="connsiteY6" fmla="*/ 397669 h 456018"/>
              <a:gd name="connsiteX7" fmla="*/ 330992 w 783430"/>
              <a:gd name="connsiteY7" fmla="*/ 396613 h 456018"/>
              <a:gd name="connsiteX8" fmla="*/ 338136 w 783430"/>
              <a:gd name="connsiteY8" fmla="*/ 91813 h 456018"/>
              <a:gd name="connsiteX9" fmla="*/ 0 w 783430"/>
              <a:gd name="connsiteY9" fmla="*/ 77525 h 456018"/>
              <a:gd name="connsiteX10" fmla="*/ 4273 w 783430"/>
              <a:gd name="connsiteY10" fmla="*/ 0 h 456018"/>
              <a:gd name="connsiteX11" fmla="*/ 404323 w 783430"/>
              <a:gd name="connsiteY11" fmla="*/ 11889 h 456018"/>
              <a:gd name="connsiteX0" fmla="*/ 400050 w 779157"/>
              <a:gd name="connsiteY0" fmla="*/ 11889 h 456018"/>
              <a:gd name="connsiteX1" fmla="*/ 395776 w 779157"/>
              <a:gd name="connsiteY1" fmla="*/ 327557 h 456018"/>
              <a:gd name="connsiteX2" fmla="*/ 686272 w 779157"/>
              <a:gd name="connsiteY2" fmla="*/ 328596 h 456018"/>
              <a:gd name="connsiteX3" fmla="*/ 686272 w 779157"/>
              <a:gd name="connsiteY3" fmla="*/ 270247 h 456018"/>
              <a:gd name="connsiteX4" fmla="*/ 779157 w 779157"/>
              <a:gd name="connsiteY4" fmla="*/ 363133 h 456018"/>
              <a:gd name="connsiteX5" fmla="*/ 686272 w 779157"/>
              <a:gd name="connsiteY5" fmla="*/ 456018 h 456018"/>
              <a:gd name="connsiteX6" fmla="*/ 686272 w 779157"/>
              <a:gd name="connsiteY6" fmla="*/ 397669 h 456018"/>
              <a:gd name="connsiteX7" fmla="*/ 326719 w 779157"/>
              <a:gd name="connsiteY7" fmla="*/ 396613 h 456018"/>
              <a:gd name="connsiteX8" fmla="*/ 333863 w 779157"/>
              <a:gd name="connsiteY8" fmla="*/ 91813 h 456018"/>
              <a:gd name="connsiteX9" fmla="*/ 489 w 779157"/>
              <a:gd name="connsiteY9" fmla="*/ 77525 h 456018"/>
              <a:gd name="connsiteX10" fmla="*/ 0 w 779157"/>
              <a:gd name="connsiteY10" fmla="*/ 0 h 456018"/>
              <a:gd name="connsiteX11" fmla="*/ 400050 w 779157"/>
              <a:gd name="connsiteY11" fmla="*/ 11889 h 456018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26230 w 778668"/>
              <a:gd name="connsiteY7" fmla="*/ 394232 h 453637"/>
              <a:gd name="connsiteX8" fmla="*/ 333374 w 778668"/>
              <a:gd name="connsiteY8" fmla="*/ 89432 h 453637"/>
              <a:gd name="connsiteX9" fmla="*/ 0 w 778668"/>
              <a:gd name="connsiteY9" fmla="*/ 75144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26230 w 778668"/>
              <a:gd name="connsiteY7" fmla="*/ 394232 h 453637"/>
              <a:gd name="connsiteX8" fmla="*/ 333374 w 778668"/>
              <a:gd name="connsiteY8" fmla="*/ 89432 h 453637"/>
              <a:gd name="connsiteX9" fmla="*/ 0 w 778668"/>
              <a:gd name="connsiteY9" fmla="*/ 82288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26230 w 778668"/>
              <a:gd name="connsiteY7" fmla="*/ 394232 h 453637"/>
              <a:gd name="connsiteX8" fmla="*/ 316705 w 778668"/>
              <a:gd name="connsiteY8" fmla="*/ 87050 h 453637"/>
              <a:gd name="connsiteX9" fmla="*/ 0 w 778668"/>
              <a:gd name="connsiteY9" fmla="*/ 82288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9508 h 453637"/>
              <a:gd name="connsiteX1" fmla="*/ 395287 w 778668"/>
              <a:gd name="connsiteY1" fmla="*/ 325176 h 453637"/>
              <a:gd name="connsiteX2" fmla="*/ 685783 w 778668"/>
              <a:gd name="connsiteY2" fmla="*/ 326215 h 453637"/>
              <a:gd name="connsiteX3" fmla="*/ 685783 w 778668"/>
              <a:gd name="connsiteY3" fmla="*/ 267866 h 453637"/>
              <a:gd name="connsiteX4" fmla="*/ 778668 w 778668"/>
              <a:gd name="connsiteY4" fmla="*/ 360752 h 453637"/>
              <a:gd name="connsiteX5" fmla="*/ 685783 w 778668"/>
              <a:gd name="connsiteY5" fmla="*/ 453637 h 453637"/>
              <a:gd name="connsiteX6" fmla="*/ 685783 w 778668"/>
              <a:gd name="connsiteY6" fmla="*/ 395288 h 453637"/>
              <a:gd name="connsiteX7" fmla="*/ 309562 w 778668"/>
              <a:gd name="connsiteY7" fmla="*/ 394232 h 453637"/>
              <a:gd name="connsiteX8" fmla="*/ 316705 w 778668"/>
              <a:gd name="connsiteY8" fmla="*/ 87050 h 453637"/>
              <a:gd name="connsiteX9" fmla="*/ 0 w 778668"/>
              <a:gd name="connsiteY9" fmla="*/ 82288 h 453637"/>
              <a:gd name="connsiteX10" fmla="*/ 1892 w 778668"/>
              <a:gd name="connsiteY10" fmla="*/ 0 h 453637"/>
              <a:gd name="connsiteX11" fmla="*/ 399561 w 778668"/>
              <a:gd name="connsiteY11" fmla="*/ 9508 h 453637"/>
              <a:gd name="connsiteX0" fmla="*/ 399561 w 778668"/>
              <a:gd name="connsiteY0" fmla="*/ 2364 h 446493"/>
              <a:gd name="connsiteX1" fmla="*/ 395287 w 778668"/>
              <a:gd name="connsiteY1" fmla="*/ 318032 h 446493"/>
              <a:gd name="connsiteX2" fmla="*/ 685783 w 778668"/>
              <a:gd name="connsiteY2" fmla="*/ 319071 h 446493"/>
              <a:gd name="connsiteX3" fmla="*/ 685783 w 778668"/>
              <a:gd name="connsiteY3" fmla="*/ 260722 h 446493"/>
              <a:gd name="connsiteX4" fmla="*/ 778668 w 778668"/>
              <a:gd name="connsiteY4" fmla="*/ 353608 h 446493"/>
              <a:gd name="connsiteX5" fmla="*/ 685783 w 778668"/>
              <a:gd name="connsiteY5" fmla="*/ 446493 h 446493"/>
              <a:gd name="connsiteX6" fmla="*/ 685783 w 778668"/>
              <a:gd name="connsiteY6" fmla="*/ 388144 h 446493"/>
              <a:gd name="connsiteX7" fmla="*/ 309562 w 778668"/>
              <a:gd name="connsiteY7" fmla="*/ 387088 h 446493"/>
              <a:gd name="connsiteX8" fmla="*/ 316705 w 778668"/>
              <a:gd name="connsiteY8" fmla="*/ 79906 h 446493"/>
              <a:gd name="connsiteX9" fmla="*/ 0 w 778668"/>
              <a:gd name="connsiteY9" fmla="*/ 75144 h 446493"/>
              <a:gd name="connsiteX10" fmla="*/ 4274 w 778668"/>
              <a:gd name="connsiteY10" fmla="*/ 0 h 446493"/>
              <a:gd name="connsiteX11" fmla="*/ 399561 w 778668"/>
              <a:gd name="connsiteY11" fmla="*/ 2364 h 446493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6705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4324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1943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9561 w 778668"/>
              <a:gd name="connsiteY0" fmla="*/ 7127 h 451256"/>
              <a:gd name="connsiteX1" fmla="*/ 395287 w 778668"/>
              <a:gd name="connsiteY1" fmla="*/ 322795 h 451256"/>
              <a:gd name="connsiteX2" fmla="*/ 685783 w 778668"/>
              <a:gd name="connsiteY2" fmla="*/ 323834 h 451256"/>
              <a:gd name="connsiteX3" fmla="*/ 685783 w 778668"/>
              <a:gd name="connsiteY3" fmla="*/ 265485 h 451256"/>
              <a:gd name="connsiteX4" fmla="*/ 778668 w 778668"/>
              <a:gd name="connsiteY4" fmla="*/ 358371 h 451256"/>
              <a:gd name="connsiteX5" fmla="*/ 685783 w 778668"/>
              <a:gd name="connsiteY5" fmla="*/ 451256 h 451256"/>
              <a:gd name="connsiteX6" fmla="*/ 685783 w 778668"/>
              <a:gd name="connsiteY6" fmla="*/ 392907 h 451256"/>
              <a:gd name="connsiteX7" fmla="*/ 309562 w 778668"/>
              <a:gd name="connsiteY7" fmla="*/ 391851 h 451256"/>
              <a:gd name="connsiteX8" fmla="*/ 311943 w 778668"/>
              <a:gd name="connsiteY8" fmla="*/ 84669 h 451256"/>
              <a:gd name="connsiteX9" fmla="*/ 0 w 778668"/>
              <a:gd name="connsiteY9" fmla="*/ 79907 h 451256"/>
              <a:gd name="connsiteX10" fmla="*/ 1893 w 778668"/>
              <a:gd name="connsiteY10" fmla="*/ 0 h 451256"/>
              <a:gd name="connsiteX11" fmla="*/ 399561 w 778668"/>
              <a:gd name="connsiteY11" fmla="*/ 7127 h 451256"/>
              <a:gd name="connsiteX0" fmla="*/ 397734 w 776841"/>
              <a:gd name="connsiteY0" fmla="*/ 7127 h 451256"/>
              <a:gd name="connsiteX1" fmla="*/ 393460 w 776841"/>
              <a:gd name="connsiteY1" fmla="*/ 322795 h 451256"/>
              <a:gd name="connsiteX2" fmla="*/ 683956 w 776841"/>
              <a:gd name="connsiteY2" fmla="*/ 323834 h 451256"/>
              <a:gd name="connsiteX3" fmla="*/ 683956 w 776841"/>
              <a:gd name="connsiteY3" fmla="*/ 265485 h 451256"/>
              <a:gd name="connsiteX4" fmla="*/ 776841 w 776841"/>
              <a:gd name="connsiteY4" fmla="*/ 358371 h 451256"/>
              <a:gd name="connsiteX5" fmla="*/ 683956 w 776841"/>
              <a:gd name="connsiteY5" fmla="*/ 451256 h 451256"/>
              <a:gd name="connsiteX6" fmla="*/ 683956 w 776841"/>
              <a:gd name="connsiteY6" fmla="*/ 392907 h 451256"/>
              <a:gd name="connsiteX7" fmla="*/ 307735 w 776841"/>
              <a:gd name="connsiteY7" fmla="*/ 391851 h 451256"/>
              <a:gd name="connsiteX8" fmla="*/ 310116 w 776841"/>
              <a:gd name="connsiteY8" fmla="*/ 84669 h 451256"/>
              <a:gd name="connsiteX9" fmla="*/ 2936 w 776841"/>
              <a:gd name="connsiteY9" fmla="*/ 84670 h 451256"/>
              <a:gd name="connsiteX10" fmla="*/ 66 w 776841"/>
              <a:gd name="connsiteY10" fmla="*/ 0 h 451256"/>
              <a:gd name="connsiteX11" fmla="*/ 397734 w 776841"/>
              <a:gd name="connsiteY11" fmla="*/ 7127 h 451256"/>
              <a:gd name="connsiteX0" fmla="*/ 394798 w 773905"/>
              <a:gd name="connsiteY0" fmla="*/ 11890 h 456019"/>
              <a:gd name="connsiteX1" fmla="*/ 390524 w 773905"/>
              <a:gd name="connsiteY1" fmla="*/ 327558 h 456019"/>
              <a:gd name="connsiteX2" fmla="*/ 681020 w 773905"/>
              <a:gd name="connsiteY2" fmla="*/ 328597 h 456019"/>
              <a:gd name="connsiteX3" fmla="*/ 681020 w 773905"/>
              <a:gd name="connsiteY3" fmla="*/ 270248 h 456019"/>
              <a:gd name="connsiteX4" fmla="*/ 773905 w 773905"/>
              <a:gd name="connsiteY4" fmla="*/ 363134 h 456019"/>
              <a:gd name="connsiteX5" fmla="*/ 681020 w 773905"/>
              <a:gd name="connsiteY5" fmla="*/ 456019 h 456019"/>
              <a:gd name="connsiteX6" fmla="*/ 681020 w 773905"/>
              <a:gd name="connsiteY6" fmla="*/ 397670 h 456019"/>
              <a:gd name="connsiteX7" fmla="*/ 304799 w 773905"/>
              <a:gd name="connsiteY7" fmla="*/ 396614 h 456019"/>
              <a:gd name="connsiteX8" fmla="*/ 307180 w 773905"/>
              <a:gd name="connsiteY8" fmla="*/ 89432 h 456019"/>
              <a:gd name="connsiteX9" fmla="*/ 0 w 773905"/>
              <a:gd name="connsiteY9" fmla="*/ 89433 h 456019"/>
              <a:gd name="connsiteX10" fmla="*/ 1892 w 773905"/>
              <a:gd name="connsiteY10" fmla="*/ 0 h 456019"/>
              <a:gd name="connsiteX11" fmla="*/ 394798 w 773905"/>
              <a:gd name="connsiteY11" fmla="*/ 11890 h 456019"/>
              <a:gd name="connsiteX0" fmla="*/ 394798 w 773905"/>
              <a:gd name="connsiteY0" fmla="*/ 9509 h 453638"/>
              <a:gd name="connsiteX1" fmla="*/ 390524 w 773905"/>
              <a:gd name="connsiteY1" fmla="*/ 325177 h 453638"/>
              <a:gd name="connsiteX2" fmla="*/ 681020 w 773905"/>
              <a:gd name="connsiteY2" fmla="*/ 326216 h 453638"/>
              <a:gd name="connsiteX3" fmla="*/ 681020 w 773905"/>
              <a:gd name="connsiteY3" fmla="*/ 267867 h 453638"/>
              <a:gd name="connsiteX4" fmla="*/ 773905 w 773905"/>
              <a:gd name="connsiteY4" fmla="*/ 360753 h 453638"/>
              <a:gd name="connsiteX5" fmla="*/ 681020 w 773905"/>
              <a:gd name="connsiteY5" fmla="*/ 453638 h 453638"/>
              <a:gd name="connsiteX6" fmla="*/ 681020 w 773905"/>
              <a:gd name="connsiteY6" fmla="*/ 395289 h 453638"/>
              <a:gd name="connsiteX7" fmla="*/ 304799 w 773905"/>
              <a:gd name="connsiteY7" fmla="*/ 394233 h 453638"/>
              <a:gd name="connsiteX8" fmla="*/ 307180 w 773905"/>
              <a:gd name="connsiteY8" fmla="*/ 87051 h 453638"/>
              <a:gd name="connsiteX9" fmla="*/ 0 w 773905"/>
              <a:gd name="connsiteY9" fmla="*/ 87052 h 453638"/>
              <a:gd name="connsiteX10" fmla="*/ 1892 w 773905"/>
              <a:gd name="connsiteY10" fmla="*/ 0 h 453638"/>
              <a:gd name="connsiteX11" fmla="*/ 394798 w 773905"/>
              <a:gd name="connsiteY11" fmla="*/ 9509 h 453638"/>
              <a:gd name="connsiteX0" fmla="*/ 402463 w 781570"/>
              <a:gd name="connsiteY0" fmla="*/ 7127 h 451256"/>
              <a:gd name="connsiteX1" fmla="*/ 398189 w 781570"/>
              <a:gd name="connsiteY1" fmla="*/ 322795 h 451256"/>
              <a:gd name="connsiteX2" fmla="*/ 688685 w 781570"/>
              <a:gd name="connsiteY2" fmla="*/ 323834 h 451256"/>
              <a:gd name="connsiteX3" fmla="*/ 688685 w 781570"/>
              <a:gd name="connsiteY3" fmla="*/ 265485 h 451256"/>
              <a:gd name="connsiteX4" fmla="*/ 781570 w 781570"/>
              <a:gd name="connsiteY4" fmla="*/ 358371 h 451256"/>
              <a:gd name="connsiteX5" fmla="*/ 688685 w 781570"/>
              <a:gd name="connsiteY5" fmla="*/ 451256 h 451256"/>
              <a:gd name="connsiteX6" fmla="*/ 688685 w 781570"/>
              <a:gd name="connsiteY6" fmla="*/ 392907 h 451256"/>
              <a:gd name="connsiteX7" fmla="*/ 312464 w 781570"/>
              <a:gd name="connsiteY7" fmla="*/ 391851 h 451256"/>
              <a:gd name="connsiteX8" fmla="*/ 314845 w 781570"/>
              <a:gd name="connsiteY8" fmla="*/ 84669 h 451256"/>
              <a:gd name="connsiteX9" fmla="*/ 7665 w 781570"/>
              <a:gd name="connsiteY9" fmla="*/ 84670 h 451256"/>
              <a:gd name="connsiteX10" fmla="*/ 32 w 781570"/>
              <a:gd name="connsiteY10" fmla="*/ 0 h 451256"/>
              <a:gd name="connsiteX11" fmla="*/ 402463 w 781570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14952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14952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402570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2570 w 781677"/>
              <a:gd name="connsiteY11" fmla="*/ 7127 h 451256"/>
              <a:gd name="connsiteX0" fmla="*/ 319227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19227 w 781677"/>
              <a:gd name="connsiteY11" fmla="*/ 7127 h 451256"/>
              <a:gd name="connsiteX0" fmla="*/ 319227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19227 w 781677"/>
              <a:gd name="connsiteY11" fmla="*/ 7127 h 451256"/>
              <a:gd name="connsiteX0" fmla="*/ 319227 w 781677"/>
              <a:gd name="connsiteY0" fmla="*/ 7127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19227 w 781677"/>
              <a:gd name="connsiteY11" fmla="*/ 7127 h 451256"/>
              <a:gd name="connsiteX0" fmla="*/ 388284 w 781677"/>
              <a:gd name="connsiteY0" fmla="*/ 4746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260183 w 781677"/>
              <a:gd name="connsiteY8" fmla="*/ 84669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88284 w 781677"/>
              <a:gd name="connsiteY11" fmla="*/ 4746 h 451256"/>
              <a:gd name="connsiteX0" fmla="*/ 388284 w 781677"/>
              <a:gd name="connsiteY0" fmla="*/ 4746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07808 w 781677"/>
              <a:gd name="connsiteY8" fmla="*/ 87050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388284 w 781677"/>
              <a:gd name="connsiteY11" fmla="*/ 4746 h 451256"/>
              <a:gd name="connsiteX0" fmla="*/ 400190 w 781677"/>
              <a:gd name="connsiteY0" fmla="*/ 4746 h 451256"/>
              <a:gd name="connsiteX1" fmla="*/ 398296 w 781677"/>
              <a:gd name="connsiteY1" fmla="*/ 322795 h 451256"/>
              <a:gd name="connsiteX2" fmla="*/ 688792 w 781677"/>
              <a:gd name="connsiteY2" fmla="*/ 323834 h 451256"/>
              <a:gd name="connsiteX3" fmla="*/ 688792 w 781677"/>
              <a:gd name="connsiteY3" fmla="*/ 265485 h 451256"/>
              <a:gd name="connsiteX4" fmla="*/ 781677 w 781677"/>
              <a:gd name="connsiteY4" fmla="*/ 358371 h 451256"/>
              <a:gd name="connsiteX5" fmla="*/ 688792 w 781677"/>
              <a:gd name="connsiteY5" fmla="*/ 451256 h 451256"/>
              <a:gd name="connsiteX6" fmla="*/ 688792 w 781677"/>
              <a:gd name="connsiteY6" fmla="*/ 392907 h 451256"/>
              <a:gd name="connsiteX7" fmla="*/ 312571 w 781677"/>
              <a:gd name="connsiteY7" fmla="*/ 391851 h 451256"/>
              <a:gd name="connsiteX8" fmla="*/ 307808 w 781677"/>
              <a:gd name="connsiteY8" fmla="*/ 87050 h 451256"/>
              <a:gd name="connsiteX9" fmla="*/ 628 w 781677"/>
              <a:gd name="connsiteY9" fmla="*/ 77526 h 451256"/>
              <a:gd name="connsiteX10" fmla="*/ 139 w 781677"/>
              <a:gd name="connsiteY10" fmla="*/ 0 h 451256"/>
              <a:gd name="connsiteX11" fmla="*/ 400190 w 781677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489 w 781538"/>
              <a:gd name="connsiteY9" fmla="*/ 77526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5251 w 781538"/>
              <a:gd name="connsiteY9" fmla="*/ 87051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5251 w 781538"/>
              <a:gd name="connsiteY9" fmla="*/ 87051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5251 w 781538"/>
              <a:gd name="connsiteY9" fmla="*/ 87051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91814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2795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82289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402919 w 781538"/>
              <a:gd name="connsiteY1" fmla="*/ 318032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82289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  <a:gd name="connsiteX0" fmla="*/ 400051 w 781538"/>
              <a:gd name="connsiteY0" fmla="*/ 4746 h 451256"/>
              <a:gd name="connsiteX1" fmla="*/ 398157 w 781538"/>
              <a:gd name="connsiteY1" fmla="*/ 325176 h 451256"/>
              <a:gd name="connsiteX2" fmla="*/ 688653 w 781538"/>
              <a:gd name="connsiteY2" fmla="*/ 323834 h 451256"/>
              <a:gd name="connsiteX3" fmla="*/ 688653 w 781538"/>
              <a:gd name="connsiteY3" fmla="*/ 265485 h 451256"/>
              <a:gd name="connsiteX4" fmla="*/ 781538 w 781538"/>
              <a:gd name="connsiteY4" fmla="*/ 358371 h 451256"/>
              <a:gd name="connsiteX5" fmla="*/ 688653 w 781538"/>
              <a:gd name="connsiteY5" fmla="*/ 451256 h 451256"/>
              <a:gd name="connsiteX6" fmla="*/ 688653 w 781538"/>
              <a:gd name="connsiteY6" fmla="*/ 392907 h 451256"/>
              <a:gd name="connsiteX7" fmla="*/ 312432 w 781538"/>
              <a:gd name="connsiteY7" fmla="*/ 391851 h 451256"/>
              <a:gd name="connsiteX8" fmla="*/ 307669 w 781538"/>
              <a:gd name="connsiteY8" fmla="*/ 87050 h 451256"/>
              <a:gd name="connsiteX9" fmla="*/ 2870 w 781538"/>
              <a:gd name="connsiteY9" fmla="*/ 82289 h 451256"/>
              <a:gd name="connsiteX10" fmla="*/ 0 w 781538"/>
              <a:gd name="connsiteY10" fmla="*/ 0 h 451256"/>
              <a:gd name="connsiteX11" fmla="*/ 400051 w 781538"/>
              <a:gd name="connsiteY11" fmla="*/ 4746 h 4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538" h="451256">
                <a:moveTo>
                  <a:pt x="400051" y="4746"/>
                </a:moveTo>
                <a:cubicBezTo>
                  <a:pt x="399104" y="163770"/>
                  <a:pt x="398788" y="219160"/>
                  <a:pt x="398157" y="325176"/>
                </a:cubicBezTo>
                <a:lnTo>
                  <a:pt x="688653" y="323834"/>
                </a:lnTo>
                <a:lnTo>
                  <a:pt x="688653" y="265485"/>
                </a:lnTo>
                <a:lnTo>
                  <a:pt x="781538" y="358371"/>
                </a:lnTo>
                <a:lnTo>
                  <a:pt x="688653" y="451256"/>
                </a:lnTo>
                <a:lnTo>
                  <a:pt x="688653" y="392907"/>
                </a:lnTo>
                <a:lnTo>
                  <a:pt x="312432" y="391851"/>
                </a:lnTo>
                <a:cubicBezTo>
                  <a:pt x="310844" y="290251"/>
                  <a:pt x="310050" y="239450"/>
                  <a:pt x="307669" y="87050"/>
                </a:cubicBezTo>
                <a:lnTo>
                  <a:pt x="2870" y="82289"/>
                </a:lnTo>
                <a:cubicBezTo>
                  <a:pt x="1913" y="51684"/>
                  <a:pt x="957" y="30605"/>
                  <a:pt x="0" y="0"/>
                </a:cubicBezTo>
                <a:lnTo>
                  <a:pt x="400051" y="4746"/>
                </a:lnTo>
                <a:close/>
              </a:path>
            </a:pathLst>
          </a:custGeom>
          <a:gradFill flip="none" rotWithShape="1">
            <a:gsLst>
              <a:gs pos="10000">
                <a:srgbClr val="4E85D6"/>
              </a:gs>
              <a:gs pos="100000">
                <a:srgbClr val="E8E1D0"/>
              </a:gs>
            </a:gsLst>
            <a:lin ang="10800000" scaled="1"/>
            <a:tileRect/>
          </a:gradFill>
          <a:ln w="12700">
            <a:noFill/>
            <a:prstDash val="solid"/>
          </a:ln>
          <a:effectLst/>
        </p:spPr>
        <p:txBody>
          <a:bodyPr/>
          <a:lstStyle/>
          <a:p>
            <a:pPr defTabSz="685800">
              <a:spcBef>
                <a:spcPct val="50000"/>
              </a:spcBef>
            </a:pPr>
            <a:endParaRPr lang="ru-RU" dirty="0">
              <a:latin typeface="Century Gothic" panose="020B0502020202020204" pitchFamily="34" charset="0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884827CB-DDA0-3C16-D5F1-E50846CC77B3}"/>
              </a:ext>
            </a:extLst>
          </p:cNvPr>
          <p:cNvGrpSpPr/>
          <p:nvPr/>
        </p:nvGrpSpPr>
        <p:grpSpPr>
          <a:xfrm>
            <a:off x="379147" y="3338241"/>
            <a:ext cx="3672942" cy="404400"/>
            <a:chOff x="474681" y="3406479"/>
            <a:chExt cx="3672942" cy="40440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B286278-539F-F276-B3C2-A25E353A8B1A}"/>
                </a:ext>
              </a:extLst>
            </p:cNvPr>
            <p:cNvSpPr/>
            <p:nvPr/>
          </p:nvSpPr>
          <p:spPr>
            <a:xfrm>
              <a:off x="474681" y="3406479"/>
              <a:ext cx="3520542" cy="252000"/>
            </a:xfrm>
            <a:prstGeom prst="rect">
              <a:avLst/>
            </a:prstGeom>
            <a:solidFill>
              <a:srgbClr val="E8E1D0"/>
            </a:solidFill>
            <a:ln w="9525">
              <a:solidFill>
                <a:srgbClr val="A88C5E"/>
              </a:solidFill>
              <a:prstDash val="soli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cap="all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20B9FBA2-6697-A7C4-E431-42ECF3803B42}"/>
                </a:ext>
              </a:extLst>
            </p:cNvPr>
            <p:cNvSpPr/>
            <p:nvPr/>
          </p:nvSpPr>
          <p:spPr>
            <a:xfrm>
              <a:off x="542661" y="3479651"/>
              <a:ext cx="3520542" cy="252000"/>
            </a:xfrm>
            <a:prstGeom prst="rect">
              <a:avLst/>
            </a:prstGeom>
            <a:solidFill>
              <a:srgbClr val="E8E1D0"/>
            </a:solidFill>
            <a:ln w="9525">
              <a:solidFill>
                <a:srgbClr val="A88C5E"/>
              </a:solidFill>
              <a:prstDash val="soli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cap="all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F596C4F8-C89B-F760-ECEA-F8C6A9D8E95F}"/>
                </a:ext>
              </a:extLst>
            </p:cNvPr>
            <p:cNvSpPr/>
            <p:nvPr/>
          </p:nvSpPr>
          <p:spPr>
            <a:xfrm>
              <a:off x="627081" y="3558879"/>
              <a:ext cx="3520542" cy="252000"/>
            </a:xfrm>
            <a:prstGeom prst="rect">
              <a:avLst/>
            </a:prstGeom>
            <a:solidFill>
              <a:srgbClr val="E8E1D0"/>
            </a:solidFill>
            <a:ln w="9525">
              <a:solidFill>
                <a:srgbClr val="A88C5E"/>
              </a:solidFill>
              <a:prstDash val="soli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</a:pPr>
              <a:r>
                <a:rPr lang="ru-RU" cap="all" dirty="0" err="1" smtClean="0">
                  <a:latin typeface="Century Gothic" panose="020B0502020202020204" pitchFamily="34" charset="0"/>
                </a:rPr>
                <a:t>С</a:t>
              </a:r>
              <a:r>
                <a:rPr lang="ru-RU" dirty="0" err="1" smtClean="0">
                  <a:latin typeface="Century Gothic" panose="020B0502020202020204" pitchFamily="34" charset="0"/>
                </a:rPr>
                <a:t>и</a:t>
              </a:r>
              <a:r>
                <a:rPr lang="ru-RU" cap="all" dirty="0" err="1" smtClean="0">
                  <a:latin typeface="Century Gothic" panose="020B0502020202020204" pitchFamily="34" charset="0"/>
                </a:rPr>
                <a:t>ПР</a:t>
              </a:r>
              <a:r>
                <a:rPr lang="ru-RU" cap="all" dirty="0" smtClean="0">
                  <a:latin typeface="Century Gothic" panose="020B0502020202020204" pitchFamily="34" charset="0"/>
                </a:rPr>
                <a:t> </a:t>
              </a:r>
              <a:r>
                <a:rPr lang="ru-RU" dirty="0" smtClean="0">
                  <a:latin typeface="Century Gothic" panose="020B0502020202020204" pitchFamily="34" charset="0"/>
                </a:rPr>
                <a:t>субъекта РФ</a:t>
              </a:r>
              <a:endParaRPr lang="ru-R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ADF4E94-FCFE-E6C0-027D-5C90C66EF16B}"/>
              </a:ext>
            </a:extLst>
          </p:cNvPr>
          <p:cNvSpPr txBox="1"/>
          <p:nvPr/>
        </p:nvSpPr>
        <p:spPr>
          <a:xfrm>
            <a:off x="665158" y="4508751"/>
            <a:ext cx="811062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200" dirty="0">
                <a:solidFill>
                  <a:srgbClr val="003B8A"/>
                </a:solidFill>
                <a:latin typeface="Century Gothic" panose="020B0502020202020204" pitchFamily="34" charset="0"/>
              </a:rPr>
              <a:t>Действующая система обеспечивает применение единой технической политики в области принятия решений по развитию электроэнергетики за счет формирования единого центра компетенции</a:t>
            </a: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xmlns="" id="{2857A1E7-4696-6D0A-C292-E2C3A36988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9865" y="4633916"/>
            <a:ext cx="455293" cy="396000"/>
          </a:xfrm>
          <a:custGeom>
            <a:avLst/>
            <a:gdLst>
              <a:gd name="T0" fmla="*/ 456 w 912"/>
              <a:gd name="T1" fmla="*/ 0 h 790"/>
              <a:gd name="T2" fmla="*/ 684 w 912"/>
              <a:gd name="T3" fmla="*/ 395 h 790"/>
              <a:gd name="T4" fmla="*/ 912 w 912"/>
              <a:gd name="T5" fmla="*/ 790 h 790"/>
              <a:gd name="T6" fmla="*/ 456 w 912"/>
              <a:gd name="T7" fmla="*/ 790 h 790"/>
              <a:gd name="T8" fmla="*/ 0 w 912"/>
              <a:gd name="T9" fmla="*/ 790 h 790"/>
              <a:gd name="T10" fmla="*/ 228 w 912"/>
              <a:gd name="T11" fmla="*/ 395 h 790"/>
              <a:gd name="T12" fmla="*/ 456 w 912"/>
              <a:gd name="T13" fmla="*/ 0 h 790"/>
              <a:gd name="T14" fmla="*/ 523 w 912"/>
              <a:gd name="T15" fmla="*/ 167 h 790"/>
              <a:gd name="T16" fmla="*/ 213 w 912"/>
              <a:gd name="T17" fmla="*/ 518 h 790"/>
              <a:gd name="T18" fmla="*/ 468 w 912"/>
              <a:gd name="T19" fmla="*/ 518 h 790"/>
              <a:gd name="T20" fmla="*/ 395 w 912"/>
              <a:gd name="T21" fmla="*/ 759 h 790"/>
              <a:gd name="T22" fmla="*/ 631 w 912"/>
              <a:gd name="T23" fmla="*/ 430 h 790"/>
              <a:gd name="T24" fmla="*/ 422 w 912"/>
              <a:gd name="T25" fmla="*/ 430 h 790"/>
              <a:gd name="T26" fmla="*/ 523 w 912"/>
              <a:gd name="T27" fmla="*/ 167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790">
                <a:moveTo>
                  <a:pt x="456" y="0"/>
                </a:moveTo>
                <a:lnTo>
                  <a:pt x="684" y="395"/>
                </a:lnTo>
                <a:lnTo>
                  <a:pt x="912" y="790"/>
                </a:lnTo>
                <a:lnTo>
                  <a:pt x="456" y="790"/>
                </a:lnTo>
                <a:lnTo>
                  <a:pt x="0" y="790"/>
                </a:lnTo>
                <a:lnTo>
                  <a:pt x="228" y="395"/>
                </a:lnTo>
                <a:lnTo>
                  <a:pt x="456" y="0"/>
                </a:lnTo>
                <a:close/>
                <a:moveTo>
                  <a:pt x="523" y="167"/>
                </a:moveTo>
                <a:lnTo>
                  <a:pt x="213" y="518"/>
                </a:lnTo>
                <a:lnTo>
                  <a:pt x="468" y="518"/>
                </a:lnTo>
                <a:lnTo>
                  <a:pt x="395" y="759"/>
                </a:lnTo>
                <a:lnTo>
                  <a:pt x="631" y="430"/>
                </a:lnTo>
                <a:lnTo>
                  <a:pt x="422" y="430"/>
                </a:lnTo>
                <a:lnTo>
                  <a:pt x="523" y="167"/>
                </a:lnTo>
                <a:close/>
              </a:path>
            </a:pathLst>
          </a:custGeom>
          <a:noFill/>
          <a:ln w="12700" cap="flat">
            <a:solidFill>
              <a:srgbClr val="003B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439E5985-2B29-9F3D-2486-49685029F9E7}"/>
              </a:ext>
            </a:extLst>
          </p:cNvPr>
          <p:cNvCxnSpPr/>
          <p:nvPr/>
        </p:nvCxnSpPr>
        <p:spPr bwMode="auto">
          <a:xfrm>
            <a:off x="224855" y="4512039"/>
            <a:ext cx="8694290" cy="0"/>
          </a:xfrm>
          <a:prstGeom prst="line">
            <a:avLst/>
          </a:prstGeom>
          <a:noFill/>
          <a:ln w="12700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2235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FE33D-D39E-B21E-FED6-259ECF26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Эффекты создания новой системы планирования </a:t>
            </a:r>
            <a:br>
              <a:rPr lang="ru-RU" dirty="0"/>
            </a:br>
            <a:r>
              <a:rPr lang="ru-RU" dirty="0"/>
              <a:t>перспективного развития в электроэнергетике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D51E34-0895-6CD9-2CF6-90FC827B3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7</a:t>
            </a:fld>
            <a:endParaRPr lang="ru-RU"/>
          </a:p>
        </p:txBody>
      </p:sp>
      <p:sp>
        <p:nvSpPr>
          <p:cNvPr id="10" name="Прямоугольник: скругленные углы 34">
            <a:extLst>
              <a:ext uri="{FF2B5EF4-FFF2-40B4-BE49-F238E27FC236}">
                <a16:creationId xmlns:a16="http://schemas.microsoft.com/office/drawing/2014/main" xmlns="" id="{82DF0D49-C5C6-4256-80E8-3621AA2DB827}"/>
              </a:ext>
            </a:extLst>
          </p:cNvPr>
          <p:cNvSpPr/>
          <p:nvPr/>
        </p:nvSpPr>
        <p:spPr bwMode="auto">
          <a:xfrm>
            <a:off x="481196" y="1033888"/>
            <a:ext cx="8169208" cy="257369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Оптимизация регулирующей роли государства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в электроэнергетике</a:t>
            </a:r>
          </a:p>
        </p:txBody>
      </p:sp>
      <p:sp>
        <p:nvSpPr>
          <p:cNvPr id="11" name="Прямоугольник: скругленные углы 36">
            <a:extLst>
              <a:ext uri="{FF2B5EF4-FFF2-40B4-BE49-F238E27FC236}">
                <a16:creationId xmlns:a16="http://schemas.microsoft.com/office/drawing/2014/main" xmlns="" id="{CAF58E7B-8D44-41DE-ACD3-8F1F570E9A7D}"/>
              </a:ext>
            </a:extLst>
          </p:cNvPr>
          <p:cNvSpPr/>
          <p:nvPr/>
        </p:nvSpPr>
        <p:spPr bwMode="auto">
          <a:xfrm>
            <a:off x="481196" y="1825394"/>
            <a:ext cx="8169208" cy="442035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Обеспечение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своевременной реакции на возникающие потребности в энергообеспечении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для поддержания развития экономики</a:t>
            </a:r>
          </a:p>
        </p:txBody>
      </p:sp>
      <p:sp>
        <p:nvSpPr>
          <p:cNvPr id="12" name="Прямоугольник: скругленные углы 37">
            <a:extLst>
              <a:ext uri="{FF2B5EF4-FFF2-40B4-BE49-F238E27FC236}">
                <a16:creationId xmlns:a16="http://schemas.microsoft.com/office/drawing/2014/main" xmlns="" id="{0ABDD861-5F95-42F6-B851-8D5D665F8D30}"/>
              </a:ext>
            </a:extLst>
          </p:cNvPr>
          <p:cNvSpPr/>
          <p:nvPr/>
        </p:nvSpPr>
        <p:spPr bwMode="auto">
          <a:xfrm>
            <a:off x="481196" y="2313480"/>
            <a:ext cx="8169208" cy="442035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Достижение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компромисса между надежностью и экономической эффективностью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при принятии технических решений при планировании развития электроэнергетики</a:t>
            </a:r>
          </a:p>
        </p:txBody>
      </p:sp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xmlns="" id="{1FAE78C0-DB2D-453F-AF84-E1BD345FD49E}"/>
              </a:ext>
            </a:extLst>
          </p:cNvPr>
          <p:cNvSpPr/>
          <p:nvPr/>
        </p:nvSpPr>
        <p:spPr bwMode="auto">
          <a:xfrm>
            <a:off x="481196" y="2801566"/>
            <a:ext cx="8169207" cy="257369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Повышение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прозрачности принимаемых технических решений</a:t>
            </a:r>
          </a:p>
        </p:txBody>
      </p:sp>
      <p:sp>
        <p:nvSpPr>
          <p:cNvPr id="14" name="Прямоугольник: скругленные углы 39">
            <a:extLst>
              <a:ext uri="{FF2B5EF4-FFF2-40B4-BE49-F238E27FC236}">
                <a16:creationId xmlns:a16="http://schemas.microsoft.com/office/drawing/2014/main" xmlns="" id="{7C6AD93F-7662-4F83-9D07-260CDC40EFF9}"/>
              </a:ext>
            </a:extLst>
          </p:cNvPr>
          <p:cNvSpPr/>
          <p:nvPr/>
        </p:nvSpPr>
        <p:spPr bwMode="auto">
          <a:xfrm>
            <a:off x="481196" y="3104986"/>
            <a:ext cx="8169207" cy="442035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Обеспечение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равноправного доступа к технологически сложным  перспективным расчетным моделям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и, как следствие, снижение издержек на проектирование</a:t>
            </a:r>
          </a:p>
        </p:txBody>
      </p:sp>
      <p:sp>
        <p:nvSpPr>
          <p:cNvPr id="15" name="Прямоугольник: скругленные углы 40">
            <a:extLst>
              <a:ext uri="{FF2B5EF4-FFF2-40B4-BE49-F238E27FC236}">
                <a16:creationId xmlns:a16="http://schemas.microsoft.com/office/drawing/2014/main" xmlns="" id="{29A01660-7F92-4797-9ACE-1144A6BF726F}"/>
              </a:ext>
            </a:extLst>
          </p:cNvPr>
          <p:cNvSpPr/>
          <p:nvPr/>
        </p:nvSpPr>
        <p:spPr bwMode="auto">
          <a:xfrm>
            <a:off x="481196" y="3593072"/>
            <a:ext cx="8169206" cy="257369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Повышение уровня доверия к регуляторам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в области электроэнергетики</a:t>
            </a:r>
          </a:p>
        </p:txBody>
      </p:sp>
      <p:sp>
        <p:nvSpPr>
          <p:cNvPr id="16" name="Прямоугольник: скругленные углы 41">
            <a:extLst>
              <a:ext uri="{FF2B5EF4-FFF2-40B4-BE49-F238E27FC236}">
                <a16:creationId xmlns:a16="http://schemas.microsoft.com/office/drawing/2014/main" xmlns="" id="{D35E4629-A691-493F-B663-12F0349990F6}"/>
              </a:ext>
            </a:extLst>
          </p:cNvPr>
          <p:cNvSpPr/>
          <p:nvPr/>
        </p:nvSpPr>
        <p:spPr bwMode="auto">
          <a:xfrm>
            <a:off x="481196" y="3896492"/>
            <a:ext cx="8169197" cy="257369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Развитие научно-технической базы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и повышение уровня технического развития электроэнергетики</a:t>
            </a:r>
          </a:p>
        </p:txBody>
      </p:sp>
      <p:sp>
        <p:nvSpPr>
          <p:cNvPr id="17" name="Прямоугольник: скругленные углы 42">
            <a:extLst>
              <a:ext uri="{FF2B5EF4-FFF2-40B4-BE49-F238E27FC236}">
                <a16:creationId xmlns:a16="http://schemas.microsoft.com/office/drawing/2014/main" xmlns="" id="{08345C23-895A-4547-807C-D030A97DE7C4}"/>
              </a:ext>
            </a:extLst>
          </p:cNvPr>
          <p:cNvSpPr/>
          <p:nvPr/>
        </p:nvSpPr>
        <p:spPr bwMode="auto">
          <a:xfrm>
            <a:off x="481196" y="4199912"/>
            <a:ext cx="8169205" cy="257369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Реализация единой технической политики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в энергосистемах</a:t>
            </a:r>
          </a:p>
        </p:txBody>
      </p:sp>
      <p:sp>
        <p:nvSpPr>
          <p:cNvPr id="18" name="Прямоугольник: скругленные углы 26">
            <a:extLst>
              <a:ext uri="{FF2B5EF4-FFF2-40B4-BE49-F238E27FC236}">
                <a16:creationId xmlns:a16="http://schemas.microsoft.com/office/drawing/2014/main" xmlns="" id="{F0206A4A-CF47-4497-BDE3-E5C06ED3943E}"/>
              </a:ext>
            </a:extLst>
          </p:cNvPr>
          <p:cNvSpPr/>
          <p:nvPr/>
        </p:nvSpPr>
        <p:spPr bwMode="auto">
          <a:xfrm>
            <a:off x="481196" y="4503334"/>
            <a:ext cx="8169205" cy="257369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Экономия средств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РФ и субъектов РФ, а также средств энергетических компаний</a:t>
            </a:r>
          </a:p>
        </p:txBody>
      </p:sp>
      <p:sp>
        <p:nvSpPr>
          <p:cNvPr id="19" name="Прямоугольник: скругленные углы 27">
            <a:extLst>
              <a:ext uri="{FF2B5EF4-FFF2-40B4-BE49-F238E27FC236}">
                <a16:creationId xmlns:a16="http://schemas.microsoft.com/office/drawing/2014/main" xmlns="" id="{04D60619-57BD-44DB-8B3B-25A040219993}"/>
              </a:ext>
            </a:extLst>
          </p:cNvPr>
          <p:cNvSpPr/>
          <p:nvPr/>
        </p:nvSpPr>
        <p:spPr bwMode="auto">
          <a:xfrm>
            <a:off x="481196" y="1337308"/>
            <a:ext cx="8169208" cy="442035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731" algn="just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Осуществление планирования </a:t>
            </a:r>
            <a:r>
              <a:rPr lang="ru-RU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развития электроэнергетики на постоянной основе и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повышение его качества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730C170B-B600-4467-8116-F483E363C38B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1046501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3FF2376-A1E0-4E53-88A8-43F8DCF99277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2406238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946678A-8B30-40C2-B444-D71ED80250C3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3209044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A08708CE-8E86-49CF-B26A-0164EE0975E7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3604234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5F9C540-8D32-4FFF-BC3B-DF7A4B1AF622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3906116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31DA464-3764-43DE-9F0E-0DF087DC42ED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1948835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3F779B4-A96F-4BAB-A778-AA9D01C79272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2801418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8291FFD-4565-4CF6-B1A2-99EB4D675D39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4208003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7432D7DD-7D98-45A8-8C99-F45702619B2A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4491223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A93FDB93-2AC5-4547-BB6C-EB881EDF0B83}"/>
              </a:ext>
            </a:extLst>
          </p:cNvPr>
          <p:cNvSpPr>
            <a:spLocks noChangeAspect="1"/>
          </p:cNvSpPr>
          <p:nvPr/>
        </p:nvSpPr>
        <p:spPr bwMode="auto">
          <a:xfrm>
            <a:off x="313419" y="1460348"/>
            <a:ext cx="251539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A88C5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704A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10912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D58F0C-57BD-032F-0BDD-9461D37B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Генеральная схема размещения объектов электроэнергетики</a:t>
            </a:r>
            <a:br>
              <a:rPr lang="ru-RU" dirty="0" smtClean="0"/>
            </a:br>
            <a:r>
              <a:rPr lang="ru-RU" sz="2000" dirty="0" smtClean="0"/>
              <a:t>общая информация</a:t>
            </a:r>
            <a:endParaRPr lang="ru-RU" sz="2000" cap="none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4825D3-4ED5-C1AB-5FF1-0E802321E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398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1C84B-022B-46DC-9985-24F8CBED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Основное содержание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33A1F7-D9F4-4B0F-B97D-515A6B243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08C3C0EB-2196-4F77-8D35-7CE1F8EC6E15}" type="slidenum">
              <a:rPr lang="ru-RU" altLang="ru-RU"/>
              <a:pPr defTabSz="685800"/>
              <a:t>9</a:t>
            </a:fld>
            <a:endParaRPr lang="ru-RU" altLang="ru-RU"/>
          </a:p>
        </p:txBody>
      </p:sp>
      <p:graphicFrame>
        <p:nvGraphicFramePr>
          <p:cNvPr id="5" name="Таблица 18">
            <a:extLst>
              <a:ext uri="{FF2B5EF4-FFF2-40B4-BE49-F238E27FC236}">
                <a16:creationId xmlns:a16="http://schemas.microsoft.com/office/drawing/2014/main" xmlns="" id="{FE329A76-43B5-4BD2-A2E9-372168A909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824" y="924267"/>
          <a:ext cx="8426352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352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>
                          <a:solidFill>
                            <a:srgbClr val="003C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Генеральная схема</a:t>
                      </a: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44780C6-3FAC-44AD-82A2-7A536BB12DF0}"/>
              </a:ext>
            </a:extLst>
          </p:cNvPr>
          <p:cNvSpPr/>
          <p:nvPr/>
        </p:nvSpPr>
        <p:spPr>
          <a:xfrm>
            <a:off x="358824" y="1427025"/>
            <a:ext cx="5431838" cy="2321317"/>
          </a:xfrm>
          <a:prstGeom prst="rect">
            <a:avLst/>
          </a:prstGeom>
          <a:noFill/>
          <a:ln w="9525" cap="flat" cmpd="sng" algn="ctr">
            <a:solidFill>
              <a:srgbClr val="003CA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600" b="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Утверждаемая часть</a:t>
            </a:r>
          </a:p>
        </p:txBody>
      </p:sp>
      <p:sp>
        <p:nvSpPr>
          <p:cNvPr id="7" name="Стрелка вправо 23">
            <a:extLst>
              <a:ext uri="{FF2B5EF4-FFF2-40B4-BE49-F238E27FC236}">
                <a16:creationId xmlns:a16="http://schemas.microsoft.com/office/drawing/2014/main" xmlns="" id="{2877AF9D-A2B0-413B-AC0C-962790E796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72365" y="1201291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003CA0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трелка вправо 23">
            <a:extLst>
              <a:ext uri="{FF2B5EF4-FFF2-40B4-BE49-F238E27FC236}">
                <a16:creationId xmlns:a16="http://schemas.microsoft.com/office/drawing/2014/main" xmlns="" id="{473C860A-DC05-4A10-ADB2-65689C6FDF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0567" y="1203952"/>
            <a:ext cx="172536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003CA0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3C0F677-EA46-4E30-884A-B812A40D4FE2}"/>
              </a:ext>
            </a:extLst>
          </p:cNvPr>
          <p:cNvSpPr/>
          <p:nvPr/>
        </p:nvSpPr>
        <p:spPr>
          <a:xfrm>
            <a:off x="6170617" y="1424346"/>
            <a:ext cx="2612437" cy="2321318"/>
          </a:xfrm>
          <a:prstGeom prst="rect">
            <a:avLst/>
          </a:prstGeom>
          <a:noFill/>
          <a:ln w="9525" cap="flat" cmpd="sng" algn="ctr">
            <a:solidFill>
              <a:srgbClr val="003CA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600" b="0" cap="all" dirty="0">
                <a:solidFill>
                  <a:srgbClr val="003CA0"/>
                </a:solidFill>
                <a:latin typeface="Century Gothic" panose="020B0502020202020204" pitchFamily="34" charset="0"/>
              </a:rPr>
              <a:t>Аналитические материалы</a:t>
            </a:r>
          </a:p>
        </p:txBody>
      </p:sp>
      <p:graphicFrame>
        <p:nvGraphicFramePr>
          <p:cNvPr id="15" name="Таблица 18">
            <a:extLst>
              <a:ext uri="{FF2B5EF4-FFF2-40B4-BE49-F238E27FC236}">
                <a16:creationId xmlns:a16="http://schemas.microsoft.com/office/drawing/2014/main" xmlns="" id="{B38100C5-4029-4907-AD15-23CBA848E8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824" y="3869885"/>
          <a:ext cx="8426352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352">
                  <a:extLst>
                    <a:ext uri="{9D8B030D-6E8A-4147-A177-3AD203B41FA5}">
                      <a16:colId xmlns:a16="http://schemas.microsoft.com/office/drawing/2014/main" xmlns="" val="138837613"/>
                    </a:ext>
                  </a:extLst>
                </a:gridCol>
              </a:tblGrid>
              <a:tr h="24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>
                          <a:solidFill>
                            <a:srgbClr val="88704A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Детализация технических решений</a:t>
                      </a: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6139919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9E5B712-2AB1-4294-8CE0-513FC466EF18}"/>
              </a:ext>
            </a:extLst>
          </p:cNvPr>
          <p:cNvSpPr/>
          <p:nvPr/>
        </p:nvSpPr>
        <p:spPr>
          <a:xfrm>
            <a:off x="358823" y="4358837"/>
            <a:ext cx="3610047" cy="581012"/>
          </a:xfrm>
          <a:prstGeom prst="rect">
            <a:avLst/>
          </a:prstGeom>
          <a:noFill/>
          <a:ln w="12700" cap="flat" cmpd="sng" algn="ctr">
            <a:solidFill>
              <a:srgbClr val="A88C5E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Вновь вводимые и существующие электростанции с изменением установленной мощности на 100 МВт и более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445B0B2-6717-4C4D-AF4A-D2BB91028B9C}"/>
              </a:ext>
            </a:extLst>
          </p:cNvPr>
          <p:cNvSpPr/>
          <p:nvPr/>
        </p:nvSpPr>
        <p:spPr>
          <a:xfrm>
            <a:off x="4131162" y="4358837"/>
            <a:ext cx="1645568" cy="582877"/>
          </a:xfrm>
          <a:prstGeom prst="rect">
            <a:avLst/>
          </a:prstGeom>
          <a:noFill/>
          <a:ln w="12700" cap="flat" cmpd="sng" algn="ctr">
            <a:solidFill>
              <a:srgbClr val="A88C5E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Электрические сети </a:t>
            </a:r>
          </a:p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330 кВ и выше ЕЭС России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3E76786-554A-4D39-80FD-5601679A6790}"/>
              </a:ext>
            </a:extLst>
          </p:cNvPr>
          <p:cNvSpPr/>
          <p:nvPr/>
        </p:nvSpPr>
        <p:spPr>
          <a:xfrm>
            <a:off x="5938688" y="4358837"/>
            <a:ext cx="2846488" cy="582877"/>
          </a:xfrm>
          <a:prstGeom prst="rect">
            <a:avLst/>
          </a:prstGeom>
          <a:noFill/>
          <a:ln w="12700" cap="flat" cmpd="sng" algn="ctr">
            <a:solidFill>
              <a:srgbClr val="A88C5E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Электрические сети </a:t>
            </a:r>
          </a:p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220 кВ и выше СВМ вновь вводимых объектов генерации, а также в ТИТЭС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C999313-7879-48C8-AB55-757B5BC8F7D8}"/>
              </a:ext>
            </a:extLst>
          </p:cNvPr>
          <p:cNvSpPr/>
          <p:nvPr/>
        </p:nvSpPr>
        <p:spPr>
          <a:xfrm>
            <a:off x="461168" y="1744143"/>
            <a:ext cx="521086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Прогноз потребления и балансы мощности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5CF195F-A6AA-42D9-8FC5-641E70A9FEF6}"/>
              </a:ext>
            </a:extLst>
          </p:cNvPr>
          <p:cNvSpPr/>
          <p:nvPr/>
        </p:nvSpPr>
        <p:spPr>
          <a:xfrm>
            <a:off x="461168" y="2052550"/>
            <a:ext cx="5210860" cy="385004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Перспективное развитие и рациональная структура </a:t>
            </a:r>
          </a:p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генерирующих мощностей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6E38D0F-A0A4-4089-B817-7DF593061958}"/>
              </a:ext>
            </a:extLst>
          </p:cNvPr>
          <p:cNvSpPr/>
          <p:nvPr/>
        </p:nvSpPr>
        <p:spPr>
          <a:xfrm>
            <a:off x="461168" y="2493961"/>
            <a:ext cx="521086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Предложения по развитию электрических сетей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00587C5-4753-424C-B40C-3CF15E0189C6}"/>
              </a:ext>
            </a:extLst>
          </p:cNvPr>
          <p:cNvSpPr/>
          <p:nvPr/>
        </p:nvSpPr>
        <p:spPr>
          <a:xfrm>
            <a:off x="461168" y="2802368"/>
            <a:ext cx="521086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Потребность в топливе и влияние на окружающую среду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4876EBB-7FAE-4034-8958-72300DA6C0C3}"/>
              </a:ext>
            </a:extLst>
          </p:cNvPr>
          <p:cNvSpPr/>
          <p:nvPr/>
        </p:nvSpPr>
        <p:spPr>
          <a:xfrm>
            <a:off x="461168" y="3110775"/>
            <a:ext cx="521086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Объемы капитальных вложений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B26FB9B-3A33-4D2D-B319-0F25F54EAEB6}"/>
              </a:ext>
            </a:extLst>
          </p:cNvPr>
          <p:cNvSpPr/>
          <p:nvPr/>
        </p:nvSpPr>
        <p:spPr>
          <a:xfrm>
            <a:off x="461168" y="3419183"/>
            <a:ext cx="5210860" cy="252000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Оценка ценовых и тарифных последствий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03178B8-1A54-4ECE-9841-ED8168E74257}"/>
              </a:ext>
            </a:extLst>
          </p:cNvPr>
          <p:cNvSpPr/>
          <p:nvPr/>
        </p:nvSpPr>
        <p:spPr>
          <a:xfrm>
            <a:off x="6272907" y="2272734"/>
            <a:ext cx="2426646" cy="1398449"/>
          </a:xfrm>
          <a:prstGeom prst="rect">
            <a:avLst/>
          </a:prstGeom>
          <a:noFill/>
          <a:ln w="12700" cap="flat" cmpd="sng" algn="ctr">
            <a:solidFill>
              <a:srgbClr val="003CA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0"/>
              </a:spcBef>
            </a:pPr>
            <a:r>
              <a:rPr lang="ru-RU" sz="1100" dirty="0">
                <a:latin typeface="Century Gothic" panose="020B0502020202020204" pitchFamily="34" charset="0"/>
              </a:rPr>
              <a:t>Обосновывающие материалы </a:t>
            </a:r>
            <a:r>
              <a:rPr lang="ru-RU" sz="1100" b="0" dirty="0">
                <a:latin typeface="Century Gothic" panose="020B0502020202020204" pitchFamily="34" charset="0"/>
              </a:rPr>
              <a:t>по формированию основных положений генеральной схемы размещения объектов электроэнергетики</a:t>
            </a:r>
          </a:p>
        </p:txBody>
      </p:sp>
      <p:sp>
        <p:nvSpPr>
          <p:cNvPr id="32" name="Стрелка вправо 23">
            <a:extLst>
              <a:ext uri="{FF2B5EF4-FFF2-40B4-BE49-F238E27FC236}">
                <a16:creationId xmlns:a16="http://schemas.microsoft.com/office/drawing/2014/main" xmlns="" id="{E658528D-0A09-4365-86D5-4D6DDAA2FA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74163" y="2609483"/>
            <a:ext cx="388219" cy="224354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003CA0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Стрелка вправо 23">
            <a:extLst>
              <a:ext uri="{FF2B5EF4-FFF2-40B4-BE49-F238E27FC236}">
                <a16:creationId xmlns:a16="http://schemas.microsoft.com/office/drawing/2014/main" xmlns="" id="{3A70F666-8EDF-7CFA-96A3-B55191D875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87374" y="4139072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Стрелка вправо 23">
            <a:extLst>
              <a:ext uri="{FF2B5EF4-FFF2-40B4-BE49-F238E27FC236}">
                <a16:creationId xmlns:a16="http://schemas.microsoft.com/office/drawing/2014/main" xmlns="" id="{C49F25EA-2D78-E532-39F3-80B5770F4E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68706" y="4139072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трелка вправо 23">
            <a:extLst>
              <a:ext uri="{FF2B5EF4-FFF2-40B4-BE49-F238E27FC236}">
                <a16:creationId xmlns:a16="http://schemas.microsoft.com/office/drawing/2014/main" xmlns="" id="{2DF9BA77-57AE-CF9F-8D3B-D2804965D9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77483" y="4139072"/>
            <a:ext cx="172535" cy="259001"/>
          </a:xfrm>
          <a:prstGeom prst="rightArrow">
            <a:avLst>
              <a:gd name="adj1" fmla="val 52886"/>
              <a:gd name="adj2" fmla="val 36696"/>
            </a:avLst>
          </a:prstGeom>
          <a:solidFill>
            <a:srgbClr val="A88C5E"/>
          </a:solidFill>
          <a:ln>
            <a:noFill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endParaRPr lang="ru-RU" altLang="ru-RU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578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СО">
  <a:themeElements>
    <a:clrScheme name="СО ЕЭС">
      <a:dk1>
        <a:srgbClr val="000000"/>
      </a:dk1>
      <a:lt1>
        <a:srgbClr val="FFFFFF"/>
      </a:lt1>
      <a:dk2>
        <a:srgbClr val="162764"/>
      </a:dk2>
      <a:lt2>
        <a:srgbClr val="FFFFFF"/>
      </a:lt2>
      <a:accent1>
        <a:srgbClr val="003B8A"/>
      </a:accent1>
      <a:accent2>
        <a:srgbClr val="837041"/>
      </a:accent2>
      <a:accent3>
        <a:srgbClr val="00577A"/>
      </a:accent3>
      <a:accent4>
        <a:srgbClr val="007976"/>
      </a:accent4>
      <a:accent5>
        <a:srgbClr val="E43E28"/>
      </a:accent5>
      <a:accent6>
        <a:srgbClr val="EECC00"/>
      </a:accent6>
      <a:hlink>
        <a:srgbClr val="AF985D"/>
      </a:hlink>
      <a:folHlink>
        <a:srgbClr val="837041"/>
      </a:folHlink>
    </a:clrScheme>
    <a:fontScheme name="СО ЕЭС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8E1D0"/>
        </a:solidFill>
        <a:ln w="9525">
          <a:solidFill>
            <a:srgbClr val="A88C5E"/>
          </a:solidFill>
          <a:prstDash val="soli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spcBef>
            <a:spcPts val="0"/>
          </a:spcBef>
          <a:buClr>
            <a:srgbClr val="2A4E9E"/>
          </a:buClr>
          <a:buSzPct val="100000"/>
          <a:defRPr sz="1100" dirty="0" smtClean="0">
            <a:latin typeface="Century Gothic" panose="020B0502020202020204" pitchFamily="34" charset="0"/>
          </a:defRPr>
        </a:defPPr>
      </a:lstStyle>
    </a:spDef>
    <a:lnDef>
      <a:spPr bwMode="auto">
        <a:noFill/>
        <a:ln w="12700" cap="flat" cmpd="sng" algn="ctr">
          <a:solidFill>
            <a:srgbClr val="A88C5E"/>
          </a:solidFill>
          <a:prstDash val="solid"/>
          <a:round/>
          <a:headEnd type="none" w="med" len="med"/>
          <a:tailEnd type="triangle" w="lg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buClr>
            <a:srgbClr val="2A4E9E"/>
          </a:buClr>
          <a:buSzPct val="100000"/>
          <a:defRPr sz="1200" b="0" dirty="0" smtClean="0">
            <a:latin typeface="Century Gothic" panose="020B0502020202020204" pitchFamily="34" charset="0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 СО" id="{42CD1692-C485-4F9E-A163-45518272FE42}" vid="{F5032C42-0E59-427A-97FF-C4878FA144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</TotalTime>
  <Words>1862</Words>
  <Application>Microsoft Office PowerPoint</Application>
  <PresentationFormat>Экран (16:9)</PresentationFormat>
  <Paragraphs>340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СО</vt:lpstr>
      <vt:lpstr>Новая система планирования перспективного развития электроэнергетики</vt:lpstr>
      <vt:lpstr>Изменения в законодательстве</vt:lpstr>
      <vt:lpstr>Федеральный закон от 11.06.2022 № 174-ФЗ.  Основные положения</vt:lpstr>
      <vt:lpstr>Федеральный закон от 11.06.2022 № 174-ФЗ. Основные положения</vt:lpstr>
      <vt:lpstr>Нормативная основа для новой системы планирования </vt:lpstr>
      <vt:lpstr>Изменения в составе документов планирования перспективного развития электроэнергетики </vt:lpstr>
      <vt:lpstr>Эффекты создания новой системы планирования  перспективного развития в электроэнергетике</vt:lpstr>
      <vt:lpstr>Генеральная схема размещения объектов электроэнергетики общая информация</vt:lpstr>
      <vt:lpstr>Основное содержание</vt:lpstr>
      <vt:lpstr>Участники формирования</vt:lpstr>
      <vt:lpstr>Общая процедура разработки</vt:lpstr>
      <vt:lpstr>Сипр ЭЭС России общая информация</vt:lpstr>
      <vt:lpstr>Основное содержание</vt:lpstr>
      <vt:lpstr>График разработки сипр</vt:lpstr>
      <vt:lpstr>Участники РАЗРАБОТКИ СИПР ЭЭС РОССИИ</vt:lpstr>
      <vt:lpstr>Функции</vt:lpstr>
      <vt:lpstr>Сбор исходных данных для разработки документов перспективного развития электроэнергетики</vt:lpstr>
      <vt:lpstr>Общественное обсуждение</vt:lpstr>
      <vt:lpstr>Анализ реализации СиПР ЭЭС России</vt:lpstr>
      <vt:lpstr>Сипр ЭЭС России 2023-2028</vt:lpstr>
      <vt:lpstr>СиПР ЭЭС России на 2023–2028 годы</vt:lpstr>
      <vt:lpstr>Сипр ЭЭС России 2024-2029</vt:lpstr>
      <vt:lpstr>Процесс разработки сипр ээс россии 2024-2029</vt:lpstr>
      <vt:lpstr>Спасибо за внимание!</vt:lpstr>
      <vt:lpstr>Обмен информацией в сети Интернет</vt:lpstr>
    </vt:vector>
  </TitlesOfParts>
  <Company>Системный оператор Единой энергетической системы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"СО ЕЭС"</dc:title>
  <dc:subject>Системный оператор Единой энергетической системы</dc:subject>
  <dc:creator>Системный оператор Единой энергетической системы</dc:creator>
  <cp:lastModifiedBy>Наталья Владимировна</cp:lastModifiedBy>
  <cp:revision>340</cp:revision>
  <dcterms:created xsi:type="dcterms:W3CDTF">2023-03-22T05:01:27Z</dcterms:created>
  <dcterms:modified xsi:type="dcterms:W3CDTF">2023-05-11T06:49:49Z</dcterms:modified>
</cp:coreProperties>
</file>